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1"/>
  </p:notesMasterIdLst>
  <p:sldIdLst>
    <p:sldId id="508" r:id="rId2"/>
    <p:sldId id="509" r:id="rId3"/>
    <p:sldId id="310" r:id="rId4"/>
    <p:sldId id="527" r:id="rId5"/>
    <p:sldId id="528" r:id="rId6"/>
    <p:sldId id="520" r:id="rId7"/>
    <p:sldId id="529" r:id="rId8"/>
    <p:sldId id="312" r:id="rId9"/>
    <p:sldId id="315" r:id="rId10"/>
    <p:sldId id="314" r:id="rId11"/>
    <p:sldId id="316" r:id="rId12"/>
    <p:sldId id="329" r:id="rId13"/>
    <p:sldId id="319" r:id="rId14"/>
    <p:sldId id="317" r:id="rId15"/>
    <p:sldId id="321" r:id="rId16"/>
    <p:sldId id="320" r:id="rId17"/>
    <p:sldId id="324" r:id="rId18"/>
    <p:sldId id="325" r:id="rId19"/>
    <p:sldId id="327" r:id="rId20"/>
    <p:sldId id="328" r:id="rId21"/>
    <p:sldId id="330" r:id="rId22"/>
    <p:sldId id="331" r:id="rId23"/>
    <p:sldId id="353" r:id="rId24"/>
    <p:sldId id="355" r:id="rId25"/>
    <p:sldId id="356" r:id="rId26"/>
    <p:sldId id="357" r:id="rId27"/>
    <p:sldId id="358" r:id="rId28"/>
    <p:sldId id="354" r:id="rId29"/>
    <p:sldId id="311" r:id="rId30"/>
    <p:sldId id="359" r:id="rId31"/>
    <p:sldId id="362" r:id="rId32"/>
    <p:sldId id="360" r:id="rId33"/>
    <p:sldId id="363" r:id="rId34"/>
    <p:sldId id="364" r:id="rId35"/>
    <p:sldId id="365" r:id="rId36"/>
    <p:sldId id="366" r:id="rId37"/>
    <p:sldId id="361" r:id="rId38"/>
    <p:sldId id="368" r:id="rId39"/>
    <p:sldId id="369" r:id="rId40"/>
    <p:sldId id="367" r:id="rId41"/>
    <p:sldId id="370" r:id="rId42"/>
    <p:sldId id="371" r:id="rId43"/>
    <p:sldId id="372" r:id="rId44"/>
    <p:sldId id="373" r:id="rId45"/>
    <p:sldId id="376" r:id="rId46"/>
    <p:sldId id="374" r:id="rId47"/>
    <p:sldId id="375" r:id="rId48"/>
    <p:sldId id="377" r:id="rId49"/>
    <p:sldId id="505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0"/>
    <a:srgbClr val="FFCE9E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742"/>
    <p:restoredTop sz="96327"/>
  </p:normalViewPr>
  <p:slideViewPr>
    <p:cSldViewPr snapToGrid="0">
      <p:cViewPr varScale="1">
        <p:scale>
          <a:sx n="174" d="100"/>
          <a:sy n="174" d="100"/>
        </p:scale>
        <p:origin x="2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2025/4/21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5659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2661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587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8341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5125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7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app.sli.do/event/cgV1ukEY9BdrYvrQHVoMb9" TargetMode="External"/><Relationship Id="rId4" Type="http://schemas.openxmlformats.org/officeDocument/2006/relationships/hyperlink" Target="https://github.com/mcps5601/CGUDL_2025_Sprin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9622" y="4811380"/>
            <a:ext cx="5580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NLG Evaluations</a:t>
            </a:r>
            <a:endParaRPr kumimoji="1" lang="zh-TW" altLang="en-US" sz="28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9623" y="5827463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2025/04/21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4"/>
              </a:rPr>
              <a:t>Course GitHub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E828D32-AC20-709D-4110-D461620018E5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5"/>
              </a:rPr>
              <a:t>Slido # NLP_0421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5A841E8-90FB-C945-74AB-8C40A2751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019" y="4915270"/>
            <a:ext cx="1390911" cy="13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7D1900-3D6C-CCBA-6412-2E7CB75774D3}"/>
                  </a:ext>
                </a:extLst>
              </p:cNvPr>
              <p:cNvSpPr txBox="1"/>
              <p:nvPr/>
            </p:nvSpPr>
            <p:spPr>
              <a:xfrm>
                <a:off x="6835806" y="3085723"/>
                <a:ext cx="2396971" cy="789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800" dirty="0"/>
                  <a:t>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zh-TW" altLang="en-US" sz="32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7D1900-3D6C-CCBA-6412-2E7CB757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806" y="3085723"/>
                <a:ext cx="2396971" cy="789447"/>
              </a:xfrm>
              <a:prstGeom prst="rect">
                <a:avLst/>
              </a:prstGeom>
              <a:blipFill>
                <a:blip r:embed="rId2"/>
                <a:stretch>
                  <a:fillRect l="-5263"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FF995C77-A2F1-D93A-0FDC-39835069CD2F}"/>
              </a:ext>
            </a:extLst>
          </p:cNvPr>
          <p:cNvSpPr txBox="1"/>
          <p:nvPr/>
        </p:nvSpPr>
        <p:spPr>
          <a:xfrm>
            <a:off x="6848826" y="4234649"/>
            <a:ext cx="374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</a:rPr>
              <a:t>100%! Can this be true?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85ECF1E-DDB1-258E-27BD-1C263ABE4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Assume we now translate from Chinese to English.</a:t>
            </a:r>
          </a:p>
          <a:p>
            <a:r>
              <a:rPr kumimoji="1" lang="en-US" altLang="zh-TW" sz="2400" b="1" dirty="0"/>
              <a:t>Calculate BLEU-1 score</a:t>
            </a:r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Chinese: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我想要讀那本書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400" dirty="0"/>
              <a:t>Reference1: I want to read the book.</a:t>
            </a:r>
          </a:p>
          <a:p>
            <a:r>
              <a:rPr kumimoji="1" lang="en-US" altLang="zh-TW" sz="2400" dirty="0"/>
              <a:t>Reference2: I want to read that book. </a:t>
            </a:r>
          </a:p>
          <a:p>
            <a:r>
              <a:rPr kumimoji="1" lang="en-US" altLang="zh-TW" sz="2400" dirty="0"/>
              <a:t>Model output: the the the the the the.</a:t>
            </a:r>
            <a:endParaRPr kumimoji="1" lang="zh-TW" altLang="en-US" sz="24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ED27C92-2958-CB3C-5FA8-5CD1ED27AEE8}"/>
              </a:ext>
            </a:extLst>
          </p:cNvPr>
          <p:cNvCxnSpPr>
            <a:cxnSpLocks/>
          </p:cNvCxnSpPr>
          <p:nvPr/>
        </p:nvCxnSpPr>
        <p:spPr>
          <a:xfrm>
            <a:off x="4518737" y="4216893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7D270D7D-2E9E-FBC1-FAD4-0EC05A41AF03}"/>
              </a:ext>
            </a:extLst>
          </p:cNvPr>
          <p:cNvCxnSpPr>
            <a:cxnSpLocks/>
          </p:cNvCxnSpPr>
          <p:nvPr/>
        </p:nvCxnSpPr>
        <p:spPr>
          <a:xfrm>
            <a:off x="3046522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0F9BAAB-60A7-A64A-DD64-6F11762B1707}"/>
              </a:ext>
            </a:extLst>
          </p:cNvPr>
          <p:cNvCxnSpPr>
            <a:cxnSpLocks/>
          </p:cNvCxnSpPr>
          <p:nvPr/>
        </p:nvCxnSpPr>
        <p:spPr>
          <a:xfrm>
            <a:off x="3543671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4418466-6B4E-32A6-118D-9CCD23AEAD6B}"/>
              </a:ext>
            </a:extLst>
          </p:cNvPr>
          <p:cNvCxnSpPr>
            <a:cxnSpLocks/>
          </p:cNvCxnSpPr>
          <p:nvPr/>
        </p:nvCxnSpPr>
        <p:spPr>
          <a:xfrm>
            <a:off x="4023065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4FD21984-80CE-BE51-8A3E-9500FA12F2F6}"/>
              </a:ext>
            </a:extLst>
          </p:cNvPr>
          <p:cNvCxnSpPr>
            <a:cxnSpLocks/>
          </p:cNvCxnSpPr>
          <p:nvPr/>
        </p:nvCxnSpPr>
        <p:spPr>
          <a:xfrm>
            <a:off x="4512817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916D481B-949A-2EC3-9DF2-7B6FAD0F67E8}"/>
              </a:ext>
            </a:extLst>
          </p:cNvPr>
          <p:cNvCxnSpPr>
            <a:cxnSpLocks/>
          </p:cNvCxnSpPr>
          <p:nvPr/>
        </p:nvCxnSpPr>
        <p:spPr>
          <a:xfrm>
            <a:off x="4983333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CD684892-14CC-B2A7-EDC3-2663BF4FBEF3}"/>
              </a:ext>
            </a:extLst>
          </p:cNvPr>
          <p:cNvCxnSpPr>
            <a:cxnSpLocks/>
          </p:cNvCxnSpPr>
          <p:nvPr/>
        </p:nvCxnSpPr>
        <p:spPr>
          <a:xfrm>
            <a:off x="5471604" y="5233387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D31ED507-8957-603A-8307-BF1E8B23B41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6DE499-2C7F-5932-25B4-CA4860781649}"/>
              </a:ext>
            </a:extLst>
          </p:cNvPr>
          <p:cNvSpPr txBox="1"/>
          <p:nvPr/>
        </p:nvSpPr>
        <p:spPr>
          <a:xfrm>
            <a:off x="8892540" y="1479823"/>
            <a:ext cx="2742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機器翻譯常用兩個以上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references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673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7D1900-3D6C-CCBA-6412-2E7CB75774D3}"/>
                  </a:ext>
                </a:extLst>
              </p:cNvPr>
              <p:cNvSpPr txBox="1"/>
              <p:nvPr/>
            </p:nvSpPr>
            <p:spPr>
              <a:xfrm>
                <a:off x="6835806" y="3085723"/>
                <a:ext cx="2396971" cy="789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800" dirty="0"/>
                  <a:t>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zh-TW" altLang="en-US" sz="32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7D1900-3D6C-CCBA-6412-2E7CB757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806" y="3085723"/>
                <a:ext cx="2396971" cy="789447"/>
              </a:xfrm>
              <a:prstGeom prst="rect">
                <a:avLst/>
              </a:prstGeom>
              <a:blipFill>
                <a:blip r:embed="rId2"/>
                <a:stretch>
                  <a:fillRect l="-5263"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2AB44ED-4374-A83A-FFB0-62FFFC21B65F}"/>
                  </a:ext>
                </a:extLst>
              </p:cNvPr>
              <p:cNvSpPr txBox="1"/>
              <p:nvPr/>
            </p:nvSpPr>
            <p:spPr>
              <a:xfrm>
                <a:off x="6835806" y="4160612"/>
                <a:ext cx="3645170" cy="790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800" dirty="0"/>
                  <a:t>Modified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zh-TW" altLang="en-US" sz="32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2AB44ED-4374-A83A-FFB0-62FFFC21B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806" y="4160612"/>
                <a:ext cx="3645170" cy="790794"/>
              </a:xfrm>
              <a:prstGeom prst="rect">
                <a:avLst/>
              </a:prstGeom>
              <a:blipFill>
                <a:blip r:embed="rId3"/>
                <a:stretch>
                  <a:fillRect l="-3472"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3A42B081-4038-A601-D374-6FF5E6D734C1}"/>
              </a:ext>
            </a:extLst>
          </p:cNvPr>
          <p:cNvCxnSpPr>
            <a:cxnSpLocks/>
          </p:cNvCxnSpPr>
          <p:nvPr/>
        </p:nvCxnSpPr>
        <p:spPr>
          <a:xfrm>
            <a:off x="6982288" y="3175246"/>
            <a:ext cx="1620174" cy="6999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910BFFD-493F-8B4A-81B2-F79B9E8F4A1B}"/>
              </a:ext>
            </a:extLst>
          </p:cNvPr>
          <p:cNvCxnSpPr>
            <a:cxnSpLocks/>
          </p:cNvCxnSpPr>
          <p:nvPr/>
        </p:nvCxnSpPr>
        <p:spPr>
          <a:xfrm flipV="1">
            <a:off x="6982288" y="3175246"/>
            <a:ext cx="1620174" cy="6999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EEA5D7-31C7-D48D-BDE4-6857F34CC09D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41B2BCCB-E5F1-404F-D49D-88D3F9D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Assume we now translate from Chinese to English.</a:t>
            </a:r>
          </a:p>
          <a:p>
            <a:r>
              <a:rPr kumimoji="1" lang="en-US" altLang="zh-TW" sz="2400" b="1" dirty="0"/>
              <a:t>Calculate BLEU-1 score</a:t>
            </a:r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Chinese: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我想要讀那本書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400" dirty="0"/>
              <a:t>Reference1: I want to read the book.</a:t>
            </a:r>
          </a:p>
          <a:p>
            <a:r>
              <a:rPr kumimoji="1" lang="en-US" altLang="zh-TW" sz="2400" dirty="0"/>
              <a:t>Reference2: I want to read that book. </a:t>
            </a:r>
          </a:p>
          <a:p>
            <a:r>
              <a:rPr kumimoji="1" lang="en-US" altLang="zh-TW" sz="2400" dirty="0"/>
              <a:t>Model output: the the the the the the.</a:t>
            </a:r>
            <a:endParaRPr kumimoji="1" lang="zh-TW" altLang="en-US" sz="2400" dirty="0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9780B4B-32ED-DB85-7E99-0D95354F4D7A}"/>
              </a:ext>
            </a:extLst>
          </p:cNvPr>
          <p:cNvCxnSpPr>
            <a:cxnSpLocks/>
          </p:cNvCxnSpPr>
          <p:nvPr/>
        </p:nvCxnSpPr>
        <p:spPr>
          <a:xfrm>
            <a:off x="4518737" y="4216893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52C19203-6B97-CEAC-79BB-9878185BACD3}"/>
              </a:ext>
            </a:extLst>
          </p:cNvPr>
          <p:cNvCxnSpPr>
            <a:cxnSpLocks/>
          </p:cNvCxnSpPr>
          <p:nvPr/>
        </p:nvCxnSpPr>
        <p:spPr>
          <a:xfrm>
            <a:off x="3046522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4782A40-11EE-DCEA-4BC1-3C4C7D5CC358}"/>
              </a:ext>
            </a:extLst>
          </p:cNvPr>
          <p:cNvCxnSpPr>
            <a:cxnSpLocks/>
          </p:cNvCxnSpPr>
          <p:nvPr/>
        </p:nvCxnSpPr>
        <p:spPr>
          <a:xfrm>
            <a:off x="3543671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98A1D1AA-D2B3-6BAA-5C03-41D22326590A}"/>
              </a:ext>
            </a:extLst>
          </p:cNvPr>
          <p:cNvCxnSpPr>
            <a:cxnSpLocks/>
          </p:cNvCxnSpPr>
          <p:nvPr/>
        </p:nvCxnSpPr>
        <p:spPr>
          <a:xfrm>
            <a:off x="4023065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6873FCD6-479A-C4EC-915D-F2AC27B78CAF}"/>
              </a:ext>
            </a:extLst>
          </p:cNvPr>
          <p:cNvCxnSpPr>
            <a:cxnSpLocks/>
          </p:cNvCxnSpPr>
          <p:nvPr/>
        </p:nvCxnSpPr>
        <p:spPr>
          <a:xfrm>
            <a:off x="4512817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8DAFCCD5-4D20-CF8B-45A7-1BAC3D2AB440}"/>
              </a:ext>
            </a:extLst>
          </p:cNvPr>
          <p:cNvCxnSpPr>
            <a:cxnSpLocks/>
          </p:cNvCxnSpPr>
          <p:nvPr/>
        </p:nvCxnSpPr>
        <p:spPr>
          <a:xfrm>
            <a:off x="4983333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CFDC0B32-451E-4B03-5023-B7954CF7DEB0}"/>
              </a:ext>
            </a:extLst>
          </p:cNvPr>
          <p:cNvCxnSpPr>
            <a:cxnSpLocks/>
          </p:cNvCxnSpPr>
          <p:nvPr/>
        </p:nvCxnSpPr>
        <p:spPr>
          <a:xfrm>
            <a:off x="5471604" y="5233387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88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should we use modified precision?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6137268-62E9-CA85-5235-6AB6BDF18D98}"/>
              </a:ext>
            </a:extLst>
          </p:cNvPr>
          <p:cNvSpPr txBox="1"/>
          <p:nvPr/>
        </p:nvSpPr>
        <p:spPr>
          <a:xfrm>
            <a:off x="1005936" y="1855809"/>
            <a:ext cx="1014974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output sequences can be total mistakes.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E.g</a:t>
            </a:r>
            <a:r>
              <a:rPr kumimoji="1" lang="en-US" altLang="zh-TW" sz="2400" dirty="0">
                <a:solidFill>
                  <a:srgbClr val="0070C0"/>
                </a:solidFill>
              </a:rPr>
              <a:t>., the the the the the the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Original precision is in favor of </a:t>
            </a:r>
            <a:r>
              <a:rPr kumimoji="1" lang="en-US" altLang="zh-TW" sz="2400" dirty="0">
                <a:solidFill>
                  <a:srgbClr val="FF0000"/>
                </a:solidFill>
              </a:rPr>
              <a:t>longer</a:t>
            </a:r>
            <a:r>
              <a:rPr kumimoji="1" lang="en-US" altLang="zh-TW" sz="2400" dirty="0"/>
              <a:t> output sequences.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Therefore, we should use modified precision to prevent bad evaluations.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ECD1F99-4A87-4747-4400-BE503AA1EA96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7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2CD69E6-FA94-8FFF-00C2-F65304A60FF9}"/>
              </a:ext>
            </a:extLst>
          </p:cNvPr>
          <p:cNvCxnSpPr>
            <a:cxnSpLocks/>
          </p:cNvCxnSpPr>
          <p:nvPr/>
        </p:nvCxnSpPr>
        <p:spPr>
          <a:xfrm>
            <a:off x="3587318" y="4511338"/>
            <a:ext cx="9713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30B78B7-0BFA-0D14-4A0A-3B8566311EEA}"/>
              </a:ext>
            </a:extLst>
          </p:cNvPr>
          <p:cNvCxnSpPr>
            <a:cxnSpLocks/>
          </p:cNvCxnSpPr>
          <p:nvPr/>
        </p:nvCxnSpPr>
        <p:spPr>
          <a:xfrm>
            <a:off x="3061464" y="4248248"/>
            <a:ext cx="9867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C668EFDE-DE37-5A4B-D3B7-8A800F1F48E0}"/>
              </a:ext>
            </a:extLst>
          </p:cNvPr>
          <p:cNvCxnSpPr>
            <a:cxnSpLocks/>
          </p:cNvCxnSpPr>
          <p:nvPr/>
        </p:nvCxnSpPr>
        <p:spPr>
          <a:xfrm>
            <a:off x="4073002" y="4811610"/>
            <a:ext cx="9713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7EEE57B-27BA-0FD5-7877-0544024D5DD6}"/>
              </a:ext>
            </a:extLst>
          </p:cNvPr>
          <p:cNvCxnSpPr>
            <a:cxnSpLocks/>
          </p:cNvCxnSpPr>
          <p:nvPr/>
        </p:nvCxnSpPr>
        <p:spPr>
          <a:xfrm>
            <a:off x="4633775" y="5132686"/>
            <a:ext cx="7993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EA8761F0-3B86-9824-B5F2-C431558A2859}"/>
              </a:ext>
            </a:extLst>
          </p:cNvPr>
          <p:cNvCxnSpPr>
            <a:cxnSpLocks/>
          </p:cNvCxnSpPr>
          <p:nvPr/>
        </p:nvCxnSpPr>
        <p:spPr>
          <a:xfrm>
            <a:off x="5141282" y="4248248"/>
            <a:ext cx="806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F15C40F-D35A-7226-8690-5281BC605C21}"/>
              </a:ext>
            </a:extLst>
          </p:cNvPr>
          <p:cNvCxnSpPr>
            <a:cxnSpLocks/>
          </p:cNvCxnSpPr>
          <p:nvPr/>
        </p:nvCxnSpPr>
        <p:spPr>
          <a:xfrm>
            <a:off x="5557053" y="4511338"/>
            <a:ext cx="8970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1FF0432-D1B6-71CB-87F2-390BC7956543}"/>
              </a:ext>
            </a:extLst>
          </p:cNvPr>
          <p:cNvSpPr txBox="1"/>
          <p:nvPr/>
        </p:nvSpPr>
        <p:spPr>
          <a:xfrm>
            <a:off x="3373006" y="4198291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7905159-9EB2-B917-F3D6-534FDD161B5A}"/>
              </a:ext>
            </a:extLst>
          </p:cNvPr>
          <p:cNvSpPr txBox="1"/>
          <p:nvPr/>
        </p:nvSpPr>
        <p:spPr>
          <a:xfrm>
            <a:off x="3889328" y="4476363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2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EE48AB9-4774-2CD1-80EA-5835F37DE51C}"/>
              </a:ext>
            </a:extLst>
          </p:cNvPr>
          <p:cNvSpPr txBox="1"/>
          <p:nvPr/>
        </p:nvSpPr>
        <p:spPr>
          <a:xfrm>
            <a:off x="4372254" y="4770756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3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D3731B0-753F-AE29-A5D4-65A56E6736BB}"/>
              </a:ext>
            </a:extLst>
          </p:cNvPr>
          <p:cNvSpPr txBox="1"/>
          <p:nvPr/>
        </p:nvSpPr>
        <p:spPr>
          <a:xfrm>
            <a:off x="4864593" y="5111882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4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D7B480B-5BD2-E091-D4CD-20707A7B0E44}"/>
              </a:ext>
            </a:extLst>
          </p:cNvPr>
          <p:cNvSpPr txBox="1"/>
          <p:nvPr/>
        </p:nvSpPr>
        <p:spPr>
          <a:xfrm>
            <a:off x="5370621" y="4198291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0312D22-C1E3-623F-6179-AD7390D3B2C3}"/>
              </a:ext>
            </a:extLst>
          </p:cNvPr>
          <p:cNvSpPr txBox="1"/>
          <p:nvPr/>
        </p:nvSpPr>
        <p:spPr>
          <a:xfrm>
            <a:off x="5824400" y="4476363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6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E8AA915-34A2-9DCD-CC97-BD875974D6A8}"/>
              </a:ext>
            </a:extLst>
          </p:cNvPr>
          <p:cNvSpPr txBox="1"/>
          <p:nvPr/>
        </p:nvSpPr>
        <p:spPr>
          <a:xfrm>
            <a:off x="9523387" y="2612976"/>
            <a:ext cx="1571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(duplicated)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122E743-F7A0-6E06-AD10-ED3826E51658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124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  <p:bldP spid="26" grpId="0"/>
      <p:bldP spid="27" grpId="0"/>
      <p:bldP spid="28" grpId="0"/>
      <p:bldP spid="29" grpId="0"/>
      <p:bldP spid="20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9C8D1C1-368B-686C-01F9-DE3C21D7D12C}"/>
              </a:ext>
            </a:extLst>
          </p:cNvPr>
          <p:cNvSpPr txBox="1"/>
          <p:nvPr/>
        </p:nvSpPr>
        <p:spPr>
          <a:xfrm>
            <a:off x="9336792" y="1941171"/>
            <a:ext cx="181888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 err="1"/>
              <a:t>Count</a:t>
            </a:r>
            <a:r>
              <a:rPr kumimoji="1" lang="en-US" altLang="zh-TW" sz="2400" baseline="-25000" dirty="0" err="1"/>
              <a:t>clip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4528B3-D93F-88E6-6FD4-71181B842D08}"/>
              </a:ext>
            </a:extLst>
          </p:cNvPr>
          <p:cNvSpPr txBox="1"/>
          <p:nvPr/>
        </p:nvSpPr>
        <p:spPr>
          <a:xfrm>
            <a:off x="9644106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675E3F44-7AC9-056D-2224-18BC053F2B46}"/>
              </a:ext>
            </a:extLst>
          </p:cNvPr>
          <p:cNvCxnSpPr>
            <a:cxnSpLocks/>
          </p:cNvCxnSpPr>
          <p:nvPr/>
        </p:nvCxnSpPr>
        <p:spPr>
          <a:xfrm>
            <a:off x="3061464" y="4248248"/>
            <a:ext cx="9867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A8EAB3C-926A-029E-602B-09E923BEC62D}"/>
              </a:ext>
            </a:extLst>
          </p:cNvPr>
          <p:cNvCxnSpPr>
            <a:cxnSpLocks/>
          </p:cNvCxnSpPr>
          <p:nvPr/>
        </p:nvCxnSpPr>
        <p:spPr>
          <a:xfrm>
            <a:off x="2743348" y="3228795"/>
            <a:ext cx="9867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8EBD560-8F16-C9B4-1AAB-23D2B7CCE2C1}"/>
              </a:ext>
            </a:extLst>
          </p:cNvPr>
          <p:cNvSpPr txBox="1"/>
          <p:nvPr/>
        </p:nvSpPr>
        <p:spPr>
          <a:xfrm>
            <a:off x="9200374" y="1400330"/>
            <a:ext cx="238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Clips to the reference</a:t>
            </a:r>
            <a:endParaRPr kumimoji="1" lang="zh-TW" altLang="en-US" dirty="0"/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043A5E8D-6E01-DD45-5621-1259E1C6E6CB}"/>
              </a:ext>
            </a:extLst>
          </p:cNvPr>
          <p:cNvCxnSpPr/>
          <p:nvPr/>
        </p:nvCxnSpPr>
        <p:spPr>
          <a:xfrm>
            <a:off x="10592902" y="1779450"/>
            <a:ext cx="0" cy="456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83C452-FF73-DDFA-789F-46C6698DA46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3391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9C8D1C1-368B-686C-01F9-DE3C21D7D12C}"/>
              </a:ext>
            </a:extLst>
          </p:cNvPr>
          <p:cNvSpPr txBox="1"/>
          <p:nvPr/>
        </p:nvSpPr>
        <p:spPr>
          <a:xfrm>
            <a:off x="9336792" y="1941171"/>
            <a:ext cx="181888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 err="1"/>
              <a:t>Count</a:t>
            </a:r>
            <a:r>
              <a:rPr kumimoji="1" lang="en-US" altLang="zh-TW" sz="2400" baseline="-25000" dirty="0" err="1"/>
              <a:t>clip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4528B3-D93F-88E6-6FD4-71181B842D08}"/>
              </a:ext>
            </a:extLst>
          </p:cNvPr>
          <p:cNvSpPr txBox="1"/>
          <p:nvPr/>
        </p:nvSpPr>
        <p:spPr>
          <a:xfrm>
            <a:off x="9644106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3209795-0D8B-A14C-90A5-5B7CE2F716D1}"/>
              </a:ext>
            </a:extLst>
          </p:cNvPr>
          <p:cNvSpPr txBox="1"/>
          <p:nvPr/>
        </p:nvSpPr>
        <p:spPr>
          <a:xfrm>
            <a:off x="9644106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909082A-BFB9-3CC4-A6B5-EAC67E38E606}"/>
              </a:ext>
            </a:extLst>
          </p:cNvPr>
          <p:cNvCxnSpPr>
            <a:cxnSpLocks/>
          </p:cNvCxnSpPr>
          <p:nvPr/>
        </p:nvCxnSpPr>
        <p:spPr>
          <a:xfrm>
            <a:off x="3587318" y="4253885"/>
            <a:ext cx="9713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56ABB3-69DE-722E-FDB1-66213A88BD2B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6941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9C8D1C1-368B-686C-01F9-DE3C21D7D12C}"/>
              </a:ext>
            </a:extLst>
          </p:cNvPr>
          <p:cNvSpPr txBox="1"/>
          <p:nvPr/>
        </p:nvSpPr>
        <p:spPr>
          <a:xfrm>
            <a:off x="9336792" y="1941171"/>
            <a:ext cx="181888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 err="1"/>
              <a:t>Count</a:t>
            </a:r>
            <a:r>
              <a:rPr kumimoji="1" lang="en-US" altLang="zh-TW" sz="2400" baseline="-25000" dirty="0" err="1"/>
              <a:t>clip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4528B3-D93F-88E6-6FD4-71181B842D08}"/>
              </a:ext>
            </a:extLst>
          </p:cNvPr>
          <p:cNvSpPr txBox="1"/>
          <p:nvPr/>
        </p:nvSpPr>
        <p:spPr>
          <a:xfrm>
            <a:off x="9644106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3209795-0D8B-A14C-90A5-5B7CE2F716D1}"/>
              </a:ext>
            </a:extLst>
          </p:cNvPr>
          <p:cNvSpPr txBox="1"/>
          <p:nvPr/>
        </p:nvSpPr>
        <p:spPr>
          <a:xfrm>
            <a:off x="9644106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0</a:t>
            </a:r>
            <a:endParaRPr kumimoji="1"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36F641A-D920-6C38-0FCD-17B5CA0B3AFF}"/>
              </a:ext>
            </a:extLst>
          </p:cNvPr>
          <p:cNvSpPr txBox="1"/>
          <p:nvPr/>
        </p:nvSpPr>
        <p:spPr>
          <a:xfrm>
            <a:off x="964410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AF7EEBD0-8DB7-35AB-F841-A99499950393}"/>
              </a:ext>
            </a:extLst>
          </p:cNvPr>
          <p:cNvCxnSpPr>
            <a:cxnSpLocks/>
          </p:cNvCxnSpPr>
          <p:nvPr/>
        </p:nvCxnSpPr>
        <p:spPr>
          <a:xfrm>
            <a:off x="4633775" y="4248248"/>
            <a:ext cx="7993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6DE3597-2C15-28CE-2A72-60588DF18679}"/>
              </a:ext>
            </a:extLst>
          </p:cNvPr>
          <p:cNvCxnSpPr>
            <a:cxnSpLocks/>
          </p:cNvCxnSpPr>
          <p:nvPr/>
        </p:nvCxnSpPr>
        <p:spPr>
          <a:xfrm>
            <a:off x="4013818" y="3705615"/>
            <a:ext cx="7993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AD6C6F77-D2C6-F566-DF24-ABD53758421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6644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9C8D1C1-368B-686C-01F9-DE3C21D7D12C}"/>
              </a:ext>
            </a:extLst>
          </p:cNvPr>
          <p:cNvSpPr txBox="1"/>
          <p:nvPr/>
        </p:nvSpPr>
        <p:spPr>
          <a:xfrm>
            <a:off x="9336792" y="1941171"/>
            <a:ext cx="181888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 err="1"/>
              <a:t>Count</a:t>
            </a:r>
            <a:r>
              <a:rPr kumimoji="1" lang="en-US" altLang="zh-TW" sz="2400" baseline="-25000" dirty="0" err="1"/>
              <a:t>clip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4528B3-D93F-88E6-6FD4-71181B842D08}"/>
              </a:ext>
            </a:extLst>
          </p:cNvPr>
          <p:cNvSpPr txBox="1"/>
          <p:nvPr/>
        </p:nvSpPr>
        <p:spPr>
          <a:xfrm>
            <a:off x="9644106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3209795-0D8B-A14C-90A5-5B7CE2F716D1}"/>
              </a:ext>
            </a:extLst>
          </p:cNvPr>
          <p:cNvSpPr txBox="1"/>
          <p:nvPr/>
        </p:nvSpPr>
        <p:spPr>
          <a:xfrm>
            <a:off x="9644106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0</a:t>
            </a:r>
            <a:endParaRPr kumimoji="1"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36F641A-D920-6C38-0FCD-17B5CA0B3AFF}"/>
              </a:ext>
            </a:extLst>
          </p:cNvPr>
          <p:cNvSpPr txBox="1"/>
          <p:nvPr/>
        </p:nvSpPr>
        <p:spPr>
          <a:xfrm>
            <a:off x="964410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EAE0EA8-8416-6130-44D8-6DA6B523DD79}"/>
              </a:ext>
            </a:extLst>
          </p:cNvPr>
          <p:cNvSpPr txBox="1"/>
          <p:nvPr/>
        </p:nvSpPr>
        <p:spPr>
          <a:xfrm>
            <a:off x="964410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766714F-6813-5013-5B20-F7948B713044}"/>
              </a:ext>
            </a:extLst>
          </p:cNvPr>
          <p:cNvCxnSpPr>
            <a:cxnSpLocks/>
          </p:cNvCxnSpPr>
          <p:nvPr/>
        </p:nvCxnSpPr>
        <p:spPr>
          <a:xfrm>
            <a:off x="5141282" y="4248248"/>
            <a:ext cx="806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EAADA81D-03D4-9B98-5516-2B0AF2E94379}"/>
              </a:ext>
            </a:extLst>
          </p:cNvPr>
          <p:cNvCxnSpPr>
            <a:cxnSpLocks/>
          </p:cNvCxnSpPr>
          <p:nvPr/>
        </p:nvCxnSpPr>
        <p:spPr>
          <a:xfrm>
            <a:off x="4530202" y="3723371"/>
            <a:ext cx="806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CF3DC91-31F8-FE7C-5456-1FFEAF9A948C}"/>
              </a:ext>
            </a:extLst>
          </p:cNvPr>
          <p:cNvCxnSpPr>
            <a:cxnSpLocks/>
          </p:cNvCxnSpPr>
          <p:nvPr/>
        </p:nvCxnSpPr>
        <p:spPr>
          <a:xfrm>
            <a:off x="4064677" y="3209945"/>
            <a:ext cx="806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BCC9A1-CB6B-8A31-E868-D05BF21B2918}"/>
              </a:ext>
            </a:extLst>
          </p:cNvPr>
          <p:cNvSpPr txBox="1"/>
          <p:nvPr/>
        </p:nvSpPr>
        <p:spPr>
          <a:xfrm>
            <a:off x="1097280" y="4496418"/>
            <a:ext cx="526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Count </a:t>
            </a:r>
            <a:r>
              <a:rPr kumimoji="1" lang="en-US" altLang="zh-TW" dirty="0">
                <a:solidFill>
                  <a:srgbClr val="FF0000"/>
                </a:solidFill>
              </a:rPr>
              <a:t>only one time </a:t>
            </a:r>
            <a:r>
              <a:rPr kumimoji="1" lang="en-US" altLang="zh-TW" dirty="0"/>
              <a:t>even mapped to both references.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FFBD78E-DF6E-5959-7875-E9BA407D7E0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346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9C8D1C1-368B-686C-01F9-DE3C21D7D12C}"/>
              </a:ext>
            </a:extLst>
          </p:cNvPr>
          <p:cNvSpPr txBox="1"/>
          <p:nvPr/>
        </p:nvSpPr>
        <p:spPr>
          <a:xfrm>
            <a:off x="9336792" y="1941171"/>
            <a:ext cx="181888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 err="1"/>
              <a:t>Count</a:t>
            </a:r>
            <a:r>
              <a:rPr kumimoji="1" lang="en-US" altLang="zh-TW" sz="2400" baseline="-25000" dirty="0" err="1"/>
              <a:t>clip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4528B3-D93F-88E6-6FD4-71181B842D08}"/>
              </a:ext>
            </a:extLst>
          </p:cNvPr>
          <p:cNvSpPr txBox="1"/>
          <p:nvPr/>
        </p:nvSpPr>
        <p:spPr>
          <a:xfrm>
            <a:off x="9644106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3209795-0D8B-A14C-90A5-5B7CE2F716D1}"/>
              </a:ext>
            </a:extLst>
          </p:cNvPr>
          <p:cNvSpPr txBox="1"/>
          <p:nvPr/>
        </p:nvSpPr>
        <p:spPr>
          <a:xfrm>
            <a:off x="9644106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0</a:t>
            </a:r>
            <a:endParaRPr kumimoji="1"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36F641A-D920-6C38-0FCD-17B5CA0B3AFF}"/>
              </a:ext>
            </a:extLst>
          </p:cNvPr>
          <p:cNvSpPr txBox="1"/>
          <p:nvPr/>
        </p:nvSpPr>
        <p:spPr>
          <a:xfrm>
            <a:off x="964410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EAE0EA8-8416-6130-44D8-6DA6B523DD79}"/>
              </a:ext>
            </a:extLst>
          </p:cNvPr>
          <p:cNvSpPr txBox="1"/>
          <p:nvPr/>
        </p:nvSpPr>
        <p:spPr>
          <a:xfrm>
            <a:off x="964410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5880A7B-2311-DBDF-9566-C30AB3990E0D}"/>
              </a:ext>
            </a:extLst>
          </p:cNvPr>
          <p:cNvSpPr txBox="1"/>
          <p:nvPr/>
        </p:nvSpPr>
        <p:spPr>
          <a:xfrm>
            <a:off x="9644105" y="4681832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125A9CFC-31A1-9543-AA06-E9D5895457FA}"/>
              </a:ext>
            </a:extLst>
          </p:cNvPr>
          <p:cNvCxnSpPr>
            <a:cxnSpLocks/>
          </p:cNvCxnSpPr>
          <p:nvPr/>
        </p:nvCxnSpPr>
        <p:spPr>
          <a:xfrm>
            <a:off x="5557053" y="4218372"/>
            <a:ext cx="8970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764D6AB4-5014-29D5-80DE-8B5F6A541DD4}"/>
              </a:ext>
            </a:extLst>
          </p:cNvPr>
          <p:cNvCxnSpPr>
            <a:cxnSpLocks/>
          </p:cNvCxnSpPr>
          <p:nvPr/>
        </p:nvCxnSpPr>
        <p:spPr>
          <a:xfrm>
            <a:off x="4963729" y="3705615"/>
            <a:ext cx="8970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04E308D-FA5F-2D16-8E6D-16F27089952B}"/>
              </a:ext>
            </a:extLst>
          </p:cNvPr>
          <p:cNvCxnSpPr>
            <a:cxnSpLocks/>
          </p:cNvCxnSpPr>
          <p:nvPr/>
        </p:nvCxnSpPr>
        <p:spPr>
          <a:xfrm>
            <a:off x="4497466" y="3207797"/>
            <a:ext cx="8970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DA8A2EF-384F-AC9D-E382-F2ED98F50F40}"/>
              </a:ext>
            </a:extLst>
          </p:cNvPr>
          <p:cNvSpPr txBox="1"/>
          <p:nvPr/>
        </p:nvSpPr>
        <p:spPr>
          <a:xfrm>
            <a:off x="1097280" y="4496418"/>
            <a:ext cx="526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Count </a:t>
            </a:r>
            <a:r>
              <a:rPr kumimoji="1" lang="en-US" altLang="zh-TW" dirty="0">
                <a:solidFill>
                  <a:srgbClr val="FF0000"/>
                </a:solidFill>
              </a:rPr>
              <a:t>only one time </a:t>
            </a:r>
            <a:r>
              <a:rPr kumimoji="1" lang="en-US" altLang="zh-TW" dirty="0"/>
              <a:t>even mapped to both references.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8A241B9-88EE-1CE6-AED6-80E2E2ADD865}"/>
                  </a:ext>
                </a:extLst>
              </p:cNvPr>
              <p:cNvSpPr txBox="1"/>
              <p:nvPr/>
            </p:nvSpPr>
            <p:spPr>
              <a:xfrm>
                <a:off x="9041589" y="5397428"/>
                <a:ext cx="2712445" cy="528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>
                    <a:solidFill>
                      <a:srgbClr val="FF0000"/>
                    </a:solidFill>
                  </a:rPr>
                  <a:t>Modified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8A241B9-88EE-1CE6-AED6-80E2E2ADD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589" y="5397428"/>
                <a:ext cx="2712445" cy="528222"/>
              </a:xfrm>
              <a:prstGeom prst="rect">
                <a:avLst/>
              </a:prstGeom>
              <a:blipFill>
                <a:blip r:embed="rId3"/>
                <a:stretch>
                  <a:fillRect l="-1860" b="-6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61ADC5C8-1153-E820-17BE-D1F7075E3F4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9151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4BDFF9-9602-3944-87EB-23E528A0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Formula of BLEU Score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CE3AC-0BDA-2F95-75D8-9E596E86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F50268A-BD32-9547-B2A0-89E0FC67B472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8AF1F2-9B11-E46F-53EF-14363CBA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38588"/>
            <a:ext cx="7772400" cy="238082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1D0653D-1520-C553-2CA6-1C9B31EDC270}"/>
              </a:ext>
            </a:extLst>
          </p:cNvPr>
          <p:cNvSpPr txBox="1"/>
          <p:nvPr/>
        </p:nvSpPr>
        <p:spPr>
          <a:xfrm>
            <a:off x="4536489" y="1785979"/>
            <a:ext cx="582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Summation for unigram, bigram, tri-gram, and 4-gram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2FC5D24D-D915-3DCA-7843-4CBB53A12399}"/>
              </a:ext>
            </a:extLst>
          </p:cNvPr>
          <p:cNvCxnSpPr>
            <a:cxnSpLocks/>
          </p:cNvCxnSpPr>
          <p:nvPr/>
        </p:nvCxnSpPr>
        <p:spPr>
          <a:xfrm>
            <a:off x="6126480" y="2211954"/>
            <a:ext cx="0" cy="495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BE9B1EF5-416D-4635-793F-634A5F3CC522}"/>
              </a:ext>
            </a:extLst>
          </p:cNvPr>
          <p:cNvCxnSpPr>
            <a:cxnSpLocks/>
          </p:cNvCxnSpPr>
          <p:nvPr/>
        </p:nvCxnSpPr>
        <p:spPr>
          <a:xfrm>
            <a:off x="9066468" y="2211954"/>
            <a:ext cx="0" cy="495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5A052931-883D-C347-2FF8-3C8A856F21D6}"/>
              </a:ext>
            </a:extLst>
          </p:cNvPr>
          <p:cNvCxnSpPr>
            <a:cxnSpLocks/>
          </p:cNvCxnSpPr>
          <p:nvPr/>
        </p:nvCxnSpPr>
        <p:spPr>
          <a:xfrm flipV="1">
            <a:off x="4263649" y="4555723"/>
            <a:ext cx="0" cy="5134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09F1257-4CB3-FD64-9309-F3ECA1E97D2B}"/>
              </a:ext>
            </a:extLst>
          </p:cNvPr>
          <p:cNvSpPr txBox="1"/>
          <p:nvPr/>
        </p:nvSpPr>
        <p:spPr>
          <a:xfrm>
            <a:off x="2042603" y="5075628"/>
            <a:ext cx="4987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Summation for all candidates (model outputs) of each translation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9E82281-60A7-F507-D948-C867573E9D4A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1244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088F74-E7BD-9221-09BE-BD84A56E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18606"/>
            <a:ext cx="3200400" cy="228600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Evaluations</a:t>
            </a:r>
            <a:endParaRPr lang="zh-TW" altLang="en-US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CD975-2D44-BE2A-2880-315742DD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51524FA-B026-781E-24E6-7417B856B0B4}"/>
              </a:ext>
            </a:extLst>
          </p:cNvPr>
          <p:cNvSpPr txBox="1"/>
          <p:nvPr/>
        </p:nvSpPr>
        <p:spPr>
          <a:xfrm>
            <a:off x="4785362" y="1920240"/>
            <a:ext cx="374904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Perplexity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BLEU Score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ROUGE Score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 err="1"/>
              <a:t>BERTScore</a:t>
            </a:r>
            <a:endParaRPr kumimoji="1" lang="en-US" altLang="zh-TW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BLEURT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6061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4BDFF9-9602-3944-87EB-23E528A0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Formula of BLEU Score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CE3AC-0BDA-2F95-75D8-9E596E86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F50268A-BD32-9547-B2A0-89E0FC67B472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8AF1F2-9B11-E46F-53EF-14363CBA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38588"/>
            <a:ext cx="7772400" cy="238082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1D0653D-1520-C553-2CA6-1C9B31EDC270}"/>
              </a:ext>
            </a:extLst>
          </p:cNvPr>
          <p:cNvSpPr txBox="1"/>
          <p:nvPr/>
        </p:nvSpPr>
        <p:spPr>
          <a:xfrm>
            <a:off x="4536489" y="1785979"/>
            <a:ext cx="582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Summation for unigram, bigram, tri-gram, and 4-gram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2FC5D24D-D915-3DCA-7843-4CBB53A12399}"/>
              </a:ext>
            </a:extLst>
          </p:cNvPr>
          <p:cNvCxnSpPr>
            <a:cxnSpLocks/>
          </p:cNvCxnSpPr>
          <p:nvPr/>
        </p:nvCxnSpPr>
        <p:spPr>
          <a:xfrm>
            <a:off x="6126480" y="2211954"/>
            <a:ext cx="0" cy="495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BE9B1EF5-416D-4635-793F-634A5F3CC522}"/>
              </a:ext>
            </a:extLst>
          </p:cNvPr>
          <p:cNvCxnSpPr>
            <a:cxnSpLocks/>
          </p:cNvCxnSpPr>
          <p:nvPr/>
        </p:nvCxnSpPr>
        <p:spPr>
          <a:xfrm>
            <a:off x="9066468" y="2211954"/>
            <a:ext cx="0" cy="495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5A052931-883D-C347-2FF8-3C8A856F21D6}"/>
              </a:ext>
            </a:extLst>
          </p:cNvPr>
          <p:cNvCxnSpPr>
            <a:cxnSpLocks/>
          </p:cNvCxnSpPr>
          <p:nvPr/>
        </p:nvCxnSpPr>
        <p:spPr>
          <a:xfrm flipV="1">
            <a:off x="4263649" y="4555723"/>
            <a:ext cx="0" cy="5134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09F1257-4CB3-FD64-9309-F3ECA1E97D2B}"/>
              </a:ext>
            </a:extLst>
          </p:cNvPr>
          <p:cNvSpPr txBox="1"/>
          <p:nvPr/>
        </p:nvSpPr>
        <p:spPr>
          <a:xfrm>
            <a:off x="2042603" y="5075628"/>
            <a:ext cx="4987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Summation for all candidates (model outputs) of each translation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3F1575F-2EA7-F397-860E-7CECC3FB5A1F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9504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4BDFF9-9602-3944-87EB-23E528A0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we’ve learned BLEU so far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CE3AC-0BDA-2F95-75D8-9E596E86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F50268A-BD32-9547-B2A0-89E0FC67B472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F77CA5C-E07A-DE3E-959B-8C53594644F1}"/>
              </a:ext>
            </a:extLst>
          </p:cNvPr>
          <p:cNvSpPr txBox="1"/>
          <p:nvPr/>
        </p:nvSpPr>
        <p:spPr>
          <a:xfrm>
            <a:off x="1005936" y="1855809"/>
            <a:ext cx="1014974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BLEU score is calculated from the summation of 1-gram to 4-gram.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You can also measure n-gram individually.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We use modified precision to prevent bad evaluations.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What will happen if a model tends to generate really short sentences?</a:t>
            </a:r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BEFE145C-B6E6-FAB9-0E6A-0CD122C995CB}"/>
              </a:ext>
            </a:extLst>
          </p:cNvPr>
          <p:cNvSpPr/>
          <p:nvPr/>
        </p:nvSpPr>
        <p:spPr>
          <a:xfrm>
            <a:off x="1518082" y="4429957"/>
            <a:ext cx="514905" cy="301841"/>
          </a:xfrm>
          <a:prstGeom prst="rightArrow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2FE1110-CA87-1222-AFF0-DC6C27D2594E}"/>
              </a:ext>
            </a:extLst>
          </p:cNvPr>
          <p:cNvSpPr txBox="1"/>
          <p:nvPr/>
        </p:nvSpPr>
        <p:spPr>
          <a:xfrm>
            <a:off x="2228294" y="4350044"/>
            <a:ext cx="562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</a:rPr>
              <a:t>More penalty for calculating BLEU score!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784EAE-121A-DE14-AD09-81AF2E14656B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0410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1814A2-68C7-6138-B6FB-379DA3481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Brevity Penalty (BP)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AA785E-0B01-6D66-F089-42573386C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B24E95-901D-3C7E-9EDB-C056A32CB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1" y="2544554"/>
            <a:ext cx="4368553" cy="103578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409E73-E14E-C628-2D17-4B5E3EEB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1" y="3856415"/>
            <a:ext cx="4740120" cy="1337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CA735BA-2983-2898-B471-4170D6A6C173}"/>
                  </a:ext>
                </a:extLst>
              </p:cNvPr>
              <p:cNvSpPr txBox="1"/>
              <p:nvPr/>
            </p:nvSpPr>
            <p:spPr>
              <a:xfrm>
                <a:off x="7237076" y="1545760"/>
                <a:ext cx="3918604" cy="92333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zh-TW" dirty="0"/>
                  <a:t>: The length of a candidate sequence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zh-TW" dirty="0"/>
                  <a:t>: The length of a reference sequence that is closest to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zh-TW" dirty="0"/>
                  <a:t> (shorter one)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CA735BA-2983-2898-B471-4170D6A6C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076" y="1545760"/>
                <a:ext cx="3918604" cy="923330"/>
              </a:xfrm>
              <a:prstGeom prst="rect">
                <a:avLst/>
              </a:prstGeom>
              <a:blipFill>
                <a:blip r:embed="rId4"/>
                <a:stretch>
                  <a:fillRect l="-1286" t="-2667" b="-8000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71D48136-3C6F-F39F-8A75-47FAB6047A5F}"/>
              </a:ext>
            </a:extLst>
          </p:cNvPr>
          <p:cNvSpPr txBox="1"/>
          <p:nvPr/>
        </p:nvSpPr>
        <p:spPr>
          <a:xfrm>
            <a:off x="2228296" y="3671749"/>
            <a:ext cx="102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Then,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EE0BDA2-2881-85FE-98A3-5B1ED445CCD4}"/>
                  </a:ext>
                </a:extLst>
              </p:cNvPr>
              <p:cNvSpPr txBox="1"/>
              <p:nvPr/>
            </p:nvSpPr>
            <p:spPr>
              <a:xfrm>
                <a:off x="4204317" y="5388452"/>
                <a:ext cx="5814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FF0000"/>
                    </a:solidFill>
                  </a:rPr>
                  <a:t>Weight for each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dirty="0">
                    <a:solidFill>
                      <a:srgbClr val="FF0000"/>
                    </a:solidFill>
                  </a:rPr>
                  <a:t>-gram (was set 1/4 in the original paper)</a:t>
                </a: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EE0BDA2-2881-85FE-98A3-5B1ED445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317" y="5388452"/>
                <a:ext cx="5814874" cy="369332"/>
              </a:xfrm>
              <a:prstGeom prst="rect">
                <a:avLst/>
              </a:prstGeom>
              <a:blipFill>
                <a:blip r:embed="rId5"/>
                <a:stretch>
                  <a:fillRect l="-1089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429BC9E9-86B6-91D2-F17C-1856E03AE79B}"/>
              </a:ext>
            </a:extLst>
          </p:cNvPr>
          <p:cNvCxnSpPr>
            <a:cxnSpLocks/>
          </p:cNvCxnSpPr>
          <p:nvPr/>
        </p:nvCxnSpPr>
        <p:spPr>
          <a:xfrm flipV="1">
            <a:off x="6101326" y="4801236"/>
            <a:ext cx="0" cy="5134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F0F1BFB2-308C-D0C5-F7ED-CE852F7B3C0E}"/>
              </a:ext>
            </a:extLst>
          </p:cNvPr>
          <p:cNvCxnSpPr>
            <a:cxnSpLocks/>
          </p:cNvCxnSpPr>
          <p:nvPr/>
        </p:nvCxnSpPr>
        <p:spPr>
          <a:xfrm flipH="1">
            <a:off x="5894772" y="4163328"/>
            <a:ext cx="17252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060B6DD-9560-2261-D962-4C51AC60D495}"/>
                  </a:ext>
                </a:extLst>
              </p:cNvPr>
              <p:cNvSpPr txBox="1"/>
              <p:nvPr/>
            </p:nvSpPr>
            <p:spPr>
              <a:xfrm>
                <a:off x="7663835" y="3976633"/>
                <a:ext cx="3299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zh-TW" dirty="0">
                    <a:solidFill>
                      <a:srgbClr val="FF0000"/>
                    </a:solidFill>
                  </a:rPr>
                  <a:t>=4 to include 1-gram to 4-gram</a:t>
                </a: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060B6DD-9560-2261-D962-4C51AC60D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35" y="3976633"/>
                <a:ext cx="3299809" cy="369332"/>
              </a:xfrm>
              <a:prstGeom prst="rect">
                <a:avLst/>
              </a:prstGeom>
              <a:blipFill>
                <a:blip r:embed="rId6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F47E66BC-3BEF-7E29-2B41-DD9E2F9510B4}"/>
              </a:ext>
            </a:extLst>
          </p:cNvPr>
          <p:cNvSpPr txBox="1"/>
          <p:nvPr/>
        </p:nvSpPr>
        <p:spPr>
          <a:xfrm>
            <a:off x="1005936" y="1527331"/>
            <a:ext cx="555466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BP is used to penalize </a:t>
            </a:r>
            <a:r>
              <a:rPr kumimoji="1" lang="en-US" altLang="zh-TW" sz="2400" dirty="0">
                <a:solidFill>
                  <a:srgbClr val="FF0000"/>
                </a:solidFill>
              </a:rPr>
              <a:t>short</a:t>
            </a:r>
            <a:r>
              <a:rPr kumimoji="1" lang="en-US" altLang="zh-TW" sz="2400" dirty="0"/>
              <a:t> candidates.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9D32CD5-A539-12BC-FD0B-C598413D06DF}"/>
              </a:ext>
            </a:extLst>
          </p:cNvPr>
          <p:cNvSpPr txBox="1"/>
          <p:nvPr/>
        </p:nvSpPr>
        <p:spPr>
          <a:xfrm>
            <a:off x="3079220" y="5901251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FAA51AF-3D37-9A61-1B49-F3D6E6C2A0B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1600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CCB94-5C74-DB6C-C49D-B3ED0982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 Score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E8EA8A-4254-41A7-B6DF-4D7A2ED38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0BFFA2B-73C2-A188-E978-7F6A507B2252}"/>
              </a:ext>
            </a:extLst>
          </p:cNvPr>
          <p:cNvSpPr txBox="1"/>
          <p:nvPr/>
        </p:nvSpPr>
        <p:spPr>
          <a:xfrm>
            <a:off x="1177290" y="1691640"/>
            <a:ext cx="1038987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ROUGE (Recall-Oriented Understudy for </a:t>
            </a:r>
            <a:r>
              <a:rPr kumimoji="1" lang="en-US" altLang="zh-TW" sz="2400" dirty="0" err="1"/>
              <a:t>Gisting</a:t>
            </a:r>
            <a:r>
              <a:rPr kumimoji="1" lang="en-US" altLang="zh-TW" sz="2400" dirty="0"/>
              <a:t> Evaluation)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Mainly for text summarization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Metric Input: </a:t>
            </a:r>
            <a:r>
              <a:rPr kumimoji="1" lang="en-US" altLang="zh-TW" sz="2400" dirty="0">
                <a:solidFill>
                  <a:srgbClr val="FF0000"/>
                </a:solidFill>
              </a:rPr>
              <a:t>Summary</a:t>
            </a:r>
            <a:r>
              <a:rPr kumimoji="1" lang="en-US" altLang="zh-TW" sz="2400" dirty="0"/>
              <a:t> (</a:t>
            </a:r>
            <a:r>
              <a:rPr kumimoji="1" lang="en-US" altLang="zh-TW" sz="2400" dirty="0">
                <a:solidFill>
                  <a:srgbClr val="FF0000"/>
                </a:solidFill>
              </a:rPr>
              <a:t>prediction</a:t>
            </a:r>
            <a:r>
              <a:rPr kumimoji="1" lang="en-US" altLang="zh-TW" sz="2400" dirty="0"/>
              <a:t>), </a:t>
            </a:r>
            <a:r>
              <a:rPr kumimoji="1" lang="en-US" altLang="zh-TW" sz="2400" dirty="0">
                <a:solidFill>
                  <a:srgbClr val="00B050"/>
                </a:solidFill>
              </a:rPr>
              <a:t>Reference</a:t>
            </a:r>
            <a:r>
              <a:rPr kumimoji="1" lang="en-US" altLang="zh-TW" sz="2400" dirty="0"/>
              <a:t> (</a:t>
            </a:r>
            <a:r>
              <a:rPr kumimoji="1" lang="en-US" altLang="zh-TW" sz="2400" dirty="0">
                <a:solidFill>
                  <a:srgbClr val="00B050"/>
                </a:solidFill>
              </a:rPr>
              <a:t>gold summary</a:t>
            </a:r>
            <a:r>
              <a:rPr kumimoji="1" lang="en-US" altLang="zh-TW" sz="2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Common metrics: ROUGE-1, ROUGE-2, ROUGE-L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L: Longest common subsequence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Please note that current papers calculate ROUGE-F as default!!!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In other words, ROUGE-1</a:t>
            </a:r>
            <a:r>
              <a:rPr kumimoji="1" lang="en-US" altLang="zh-TW" sz="2400" dirty="0">
                <a:solidFill>
                  <a:srgbClr val="FF0000"/>
                </a:solidFill>
              </a:rPr>
              <a:t>F</a:t>
            </a:r>
            <a:r>
              <a:rPr kumimoji="1" lang="en-US" altLang="zh-TW" sz="2400" dirty="0"/>
              <a:t>, ROUGE-2</a:t>
            </a:r>
            <a:r>
              <a:rPr kumimoji="1" lang="en-US" altLang="zh-TW" sz="2400" dirty="0">
                <a:solidFill>
                  <a:srgbClr val="FF0000"/>
                </a:solidFill>
              </a:rPr>
              <a:t>F</a:t>
            </a:r>
            <a:r>
              <a:rPr kumimoji="1" lang="en-US" altLang="zh-TW" sz="2400" dirty="0"/>
              <a:t>, ROUGE-L</a:t>
            </a:r>
            <a:r>
              <a:rPr kumimoji="1" lang="en-US" altLang="zh-TW" sz="2400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FF9A566-A3FC-4CAA-4B8F-347543092BA8}"/>
              </a:ext>
            </a:extLst>
          </p:cNvPr>
          <p:cNvSpPr txBox="1"/>
          <p:nvPr/>
        </p:nvSpPr>
        <p:spPr>
          <a:xfrm>
            <a:off x="1828800" y="5989320"/>
            <a:ext cx="859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Lin, Chin-Yew. "Rouge: A package for automatic evaluation of summaries." Text summarization branches out. 2004.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4DD577-3D13-89D1-0CE9-CC3775A75BF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5351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CADA6B-A1C9-33A0-53A6-23A69884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ROUGE-1 Example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561465-D300-C8CB-5925-806DEB481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predictions = ["The", "</a:t>
            </a:r>
            <a:r>
              <a:rPr kumimoji="1" lang="en" altLang="zh-TW" dirty="0">
                <a:solidFill>
                  <a:srgbClr val="FF0000"/>
                </a:solidFill>
              </a:rPr>
              <a:t>cat</a:t>
            </a:r>
            <a:r>
              <a:rPr kumimoji="1" lang="en" altLang="zh-TW" dirty="0"/>
              <a:t>", "sat",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references = ["A", "</a:t>
            </a:r>
            <a:r>
              <a:rPr kumimoji="1" lang="en" altLang="zh-TW" dirty="0">
                <a:solidFill>
                  <a:srgbClr val="FF0000"/>
                </a:solidFill>
              </a:rPr>
              <a:t>cat</a:t>
            </a:r>
            <a:r>
              <a:rPr kumimoji="1" lang="en" altLang="zh-TW" dirty="0"/>
              <a:t>", "was", "sitting",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endParaRPr kumimoji="1" lang="en" altLang="zh-TW" dirty="0"/>
          </a:p>
          <a:p>
            <a:r>
              <a:rPr kumimoji="1" lang="en" altLang="zh-TW" dirty="0"/>
              <a:t>ROUGE-1 </a:t>
            </a:r>
            <a:r>
              <a:rPr kumimoji="1" lang="en" altLang="zh-TW" dirty="0">
                <a:solidFill>
                  <a:srgbClr val="FF0000"/>
                </a:solidFill>
              </a:rPr>
              <a:t>recall</a:t>
            </a:r>
            <a:r>
              <a:rPr kumimoji="1" lang="en" altLang="zh-TW" dirty="0"/>
              <a:t> = Number of matching unigrams / Number of unigrams in the reference = 4/7</a:t>
            </a:r>
          </a:p>
          <a:p>
            <a:r>
              <a:rPr kumimoji="1" lang="en" altLang="zh-TW" dirty="0"/>
              <a:t>ROUGE-1 </a:t>
            </a:r>
            <a:r>
              <a:rPr kumimoji="1" lang="en" altLang="zh-TW" dirty="0">
                <a:solidFill>
                  <a:srgbClr val="FF0000"/>
                </a:solidFill>
              </a:rPr>
              <a:t>precision</a:t>
            </a:r>
            <a:r>
              <a:rPr kumimoji="1" lang="en" altLang="zh-TW" dirty="0"/>
              <a:t> = Number of matching unigrams / Number of unigrams in the machine-generated summary = 4/6</a:t>
            </a:r>
          </a:p>
          <a:p>
            <a:r>
              <a:rPr kumimoji="1" lang="en" altLang="zh-TW" dirty="0"/>
              <a:t>ROUGE-1 </a:t>
            </a:r>
            <a:r>
              <a:rPr kumimoji="1" lang="en" altLang="zh-TW" dirty="0">
                <a:solidFill>
                  <a:srgbClr val="FF0000"/>
                </a:solidFill>
              </a:rPr>
              <a:t>F1-score</a:t>
            </a:r>
            <a:r>
              <a:rPr kumimoji="1" lang="en" altLang="zh-TW" dirty="0"/>
              <a:t> = Harmonic mean of the precision and the recall = 2 * 4/7 * 4/6 / (4/7 + 4/6)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7ADB96-C823-4DD1-C8E1-8155BBE9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516884-AAE3-ADD7-2D9B-612EB33E56B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5703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CADA6B-A1C9-33A0-53A6-23A69884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ROUGE-2 Example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561465-D300-C8CB-5925-806DEB481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predictions = ["The cat", "cat sat", "sat on", "</a:t>
            </a:r>
            <a:r>
              <a:rPr kumimoji="1" lang="en" altLang="zh-TW" dirty="0">
                <a:solidFill>
                  <a:srgbClr val="FF0000"/>
                </a:solidFill>
              </a:rPr>
              <a:t>on 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 mat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references = ["A cat", "cat was", "was sitting", "sitting on", "</a:t>
            </a:r>
            <a:r>
              <a:rPr kumimoji="1" lang="en" altLang="zh-TW" dirty="0">
                <a:solidFill>
                  <a:srgbClr val="FF0000"/>
                </a:solidFill>
              </a:rPr>
              <a:t>on 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 mat</a:t>
            </a:r>
            <a:r>
              <a:rPr kumimoji="1" lang="en" altLang="zh-TW" dirty="0"/>
              <a:t>"]</a:t>
            </a:r>
          </a:p>
          <a:p>
            <a:endParaRPr kumimoji="1" lang="en" altLang="zh-TW" dirty="0"/>
          </a:p>
          <a:p>
            <a:r>
              <a:rPr kumimoji="1" lang="en" altLang="zh-TW" dirty="0"/>
              <a:t>ROUGE-2 </a:t>
            </a:r>
            <a:r>
              <a:rPr kumimoji="1" lang="en" altLang="zh-TW" dirty="0">
                <a:solidFill>
                  <a:srgbClr val="FF0000"/>
                </a:solidFill>
              </a:rPr>
              <a:t>recall</a:t>
            </a:r>
            <a:r>
              <a:rPr kumimoji="1" lang="en" altLang="zh-TW" dirty="0"/>
              <a:t> = Number of matching bigrams / Number of bigrams in the reference = 2/6</a:t>
            </a:r>
          </a:p>
          <a:p>
            <a:r>
              <a:rPr kumimoji="1" lang="en" altLang="zh-TW" dirty="0"/>
              <a:t>ROUGE-2 </a:t>
            </a:r>
            <a:r>
              <a:rPr kumimoji="1" lang="en" altLang="zh-TW" dirty="0">
                <a:solidFill>
                  <a:srgbClr val="FF0000"/>
                </a:solidFill>
              </a:rPr>
              <a:t>precision</a:t>
            </a:r>
            <a:r>
              <a:rPr kumimoji="1" lang="en" altLang="zh-TW" dirty="0"/>
              <a:t> = Number of matching bigrams / Number of bigrams in the machine-generated summary = 2/5</a:t>
            </a:r>
          </a:p>
          <a:p>
            <a:r>
              <a:rPr kumimoji="1" lang="en" altLang="zh-TW" dirty="0"/>
              <a:t>ROUGE-2 </a:t>
            </a:r>
            <a:r>
              <a:rPr kumimoji="1" lang="en" altLang="zh-TW" dirty="0">
                <a:solidFill>
                  <a:srgbClr val="FF0000"/>
                </a:solidFill>
              </a:rPr>
              <a:t>F1-score</a:t>
            </a:r>
            <a:r>
              <a:rPr kumimoji="1" lang="en" altLang="zh-TW" dirty="0"/>
              <a:t> = Harmonic mean of the precision and the recall = 2 * 2/6 * 2/5 / (2/6 + 2/5)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7ADB96-C823-4DD1-C8E1-8155BBE9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8B560F-3CCF-83F7-D79C-B0F85AE0E4D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6954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13D05-5E68-421E-0677-6C24EDB2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ROUGE-L Example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7AB74C-ECAA-1E43-9CB0-9972AE32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3365EBC-A783-4C3C-2164-B6E2A9BFF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kumimoji="1" lang="en" altLang="zh-TW" dirty="0"/>
              <a:t>predictions = ["The", "</a:t>
            </a:r>
            <a:r>
              <a:rPr kumimoji="1" lang="en" altLang="zh-TW" dirty="0">
                <a:solidFill>
                  <a:srgbClr val="FF0000"/>
                </a:solidFill>
              </a:rPr>
              <a:t>cat</a:t>
            </a:r>
            <a:r>
              <a:rPr kumimoji="1" lang="en" altLang="zh-TW" dirty="0"/>
              <a:t>", "sat",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references = ["A", "</a:t>
            </a:r>
            <a:r>
              <a:rPr kumimoji="1" lang="en" altLang="zh-TW" dirty="0">
                <a:solidFill>
                  <a:srgbClr val="FF0000"/>
                </a:solidFill>
              </a:rPr>
              <a:t>cat</a:t>
            </a:r>
            <a:r>
              <a:rPr kumimoji="1" lang="en" altLang="zh-TW" dirty="0"/>
              <a:t>", "was", "sitting",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The longest common subsequence is ["cat", "on", "the", "mat"]</a:t>
            </a:r>
          </a:p>
          <a:p>
            <a:endParaRPr kumimoji="1" lang="en" altLang="zh-TW" dirty="0"/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recall</a:t>
            </a:r>
            <a:r>
              <a:rPr kumimoji="1" lang="en" altLang="zh-TW" dirty="0"/>
              <a:t> = Number of matching unigrams / Number of unigrams in the reference = 4/7</a:t>
            </a:r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precision</a:t>
            </a:r>
            <a:r>
              <a:rPr kumimoji="1" lang="en" altLang="zh-TW" dirty="0"/>
              <a:t> = Number of matching unigrams / Number of unigrams in the machine-generated summary = 4/6</a:t>
            </a:r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F1-score</a:t>
            </a:r>
            <a:r>
              <a:rPr kumimoji="1" lang="en" altLang="zh-TW" dirty="0"/>
              <a:t> = Harmonic mean of the precision and the recall = 2 * 4/7 * 4/6 / (4/7 + 4/6)</a:t>
            </a:r>
          </a:p>
          <a:p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3447FD7-2DE8-4E8F-2009-B85CA632A4A8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9659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13D05-5E68-421E-0677-6C24EDB2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ROUGE-L Example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7AB74C-ECAA-1E43-9CB0-9972AE32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3365EBC-A783-4C3C-2164-B6E2A9BFF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kumimoji="1" lang="en" altLang="zh-TW" dirty="0">
                <a:solidFill>
                  <a:srgbClr val="FF0000"/>
                </a:solidFill>
              </a:rPr>
              <a:t>The order should be kept for the LCS problem</a:t>
            </a:r>
          </a:p>
          <a:p>
            <a:r>
              <a:rPr kumimoji="1" lang="en" altLang="zh-TW" dirty="0"/>
              <a:t>predictions = ["The", </a:t>
            </a:r>
            <a:r>
              <a:rPr kumimoji="1" lang="en" altLang="zh-TW" dirty="0">
                <a:solidFill>
                  <a:schemeClr val="tx1"/>
                </a:solidFill>
              </a:rPr>
              <a:t>"cat", </a:t>
            </a:r>
            <a:r>
              <a:rPr kumimoji="1" lang="en" altLang="zh-TW" dirty="0"/>
              <a:t>"sat",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references = ["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”, "sitting", ”a", "</a:t>
            </a:r>
            <a:r>
              <a:rPr kumimoji="1" lang="en" altLang="zh-TW" dirty="0">
                <a:solidFill>
                  <a:schemeClr val="tx1"/>
                </a:solidFill>
              </a:rPr>
              <a:t>cat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The longest common subsequence is ["on", "the", "mat"]</a:t>
            </a:r>
          </a:p>
          <a:p>
            <a:endParaRPr kumimoji="1" lang="en" altLang="zh-TW" dirty="0"/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recall</a:t>
            </a:r>
            <a:r>
              <a:rPr kumimoji="1" lang="en" altLang="zh-TW" dirty="0"/>
              <a:t> = Number of matching unigrams / Number of unigrams in the reference = 3/6</a:t>
            </a:r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precision</a:t>
            </a:r>
            <a:r>
              <a:rPr kumimoji="1" lang="en" altLang="zh-TW" dirty="0"/>
              <a:t> = Number of matching unigrams / Number of unigrams in the machine-generated summary = 3/6</a:t>
            </a:r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F1-score</a:t>
            </a:r>
            <a:r>
              <a:rPr kumimoji="1" lang="en" altLang="zh-TW" dirty="0"/>
              <a:t> = Harmonic mean of the precision and the recall = 2 * 0.5 * 0.5 / (0.5 + 0.5)</a:t>
            </a:r>
          </a:p>
          <a:p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FE66AC-0AA3-D4CF-3835-06B2012965C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1470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AC67AF-623B-DD2D-D8F7-6CD9C8E8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do we need BLEU and ROUGE?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9AE724-2DA7-5CA5-B8B8-BD8850EE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7BDA528-C02D-820E-3EB8-12A1D1FAECBD}"/>
              </a:ext>
            </a:extLst>
          </p:cNvPr>
          <p:cNvSpPr txBox="1"/>
          <p:nvPr/>
        </p:nvSpPr>
        <p:spPr>
          <a:xfrm>
            <a:off x="1177290" y="1863090"/>
            <a:ext cx="9791848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BLEU is mainly designed for machine translation.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For example, the </a:t>
            </a:r>
            <a:r>
              <a:rPr kumimoji="1" lang="en-US" altLang="zh-TW" sz="2400" dirty="0">
                <a:solidFill>
                  <a:srgbClr val="FF0000"/>
                </a:solidFill>
              </a:rPr>
              <a:t>Brevity Penalty</a:t>
            </a:r>
            <a:r>
              <a:rPr kumimoji="1" lang="en-US" altLang="zh-TW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ROUGE measures the overlapping between predicted and gold summaries.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Can we just use one of them?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Conventionally, no.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Different tasks are evaluated with different metrics.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F0D1B16-9F36-76FA-9B71-B1892382D4C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2558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DAD7D-7A2C-E0C1-CC49-4D9F0F14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Comparison for Human and Automatic Evaluations (e.g., BLEU and ROUGE)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46984C-A900-75C8-5000-CFBA93C9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4572C0-4459-F72F-A5A6-54087438034A}"/>
              </a:ext>
            </a:extLst>
          </p:cNvPr>
          <p:cNvSpPr txBox="1"/>
          <p:nvPr/>
        </p:nvSpPr>
        <p:spPr>
          <a:xfrm>
            <a:off x="1005936" y="1621292"/>
            <a:ext cx="1014974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Human evaluations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Pros: More accurate for subjectivity, flexibility for any desired comparison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Cons: Less objective, time-consuming, expensive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Automatic evaluations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Pros: Objective enough to serve as common evaluation metrics, fast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Cons: Cannot meet language diversity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Take machine translation for instance, there are always other valid ways to translate the source sentence.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3216E1C-15FD-E9B8-8E29-B5B84CA2693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5576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DAD7D-7A2C-E0C1-CC49-4D9F0F14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How to evaluate natural language generation?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46984C-A900-75C8-5000-CFBA93C9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4572C0-4459-F72F-A5A6-54087438034A}"/>
              </a:ext>
            </a:extLst>
          </p:cNvPr>
          <p:cNvSpPr txBox="1"/>
          <p:nvPr/>
        </p:nvSpPr>
        <p:spPr>
          <a:xfrm>
            <a:off x="1005936" y="1855809"/>
            <a:ext cx="1014974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Natural language is hard to evaluate due to </a:t>
            </a:r>
            <a:r>
              <a:rPr kumimoji="1" lang="en-US" altLang="zh-TW" sz="2400" u="sng" dirty="0"/>
              <a:t>subjectivity</a:t>
            </a:r>
            <a:r>
              <a:rPr kumimoji="1" lang="en-US" altLang="zh-TW" sz="2400" dirty="0"/>
              <a:t> and language </a:t>
            </a:r>
            <a:r>
              <a:rPr kumimoji="1" lang="en-US" altLang="zh-TW" sz="2400" u="sng" dirty="0"/>
              <a:t>diversity</a:t>
            </a:r>
            <a:r>
              <a:rPr kumimoji="1" lang="en-US" altLang="zh-TW" sz="2400" dirty="0"/>
              <a:t>.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527B335C-0A08-2368-12BF-DA1508AB4EDD}"/>
              </a:ext>
            </a:extLst>
          </p:cNvPr>
          <p:cNvSpPr/>
          <p:nvPr/>
        </p:nvSpPr>
        <p:spPr>
          <a:xfrm>
            <a:off x="1466728" y="3781040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11B5FC0F-9404-2D33-6AC9-B035224888F4}"/>
              </a:ext>
            </a:extLst>
          </p:cNvPr>
          <p:cNvSpPr/>
          <p:nvPr/>
        </p:nvSpPr>
        <p:spPr>
          <a:xfrm>
            <a:off x="2338056" y="3781040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love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0A4FFD1-E9E5-AFB5-4364-8938FEF6BA69}"/>
              </a:ext>
            </a:extLst>
          </p:cNvPr>
          <p:cNvSpPr/>
          <p:nvPr/>
        </p:nvSpPr>
        <p:spPr>
          <a:xfrm>
            <a:off x="3209384" y="3781040"/>
            <a:ext cx="935561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reading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9BFEDCD-F0BD-543E-56BC-F7A036C56DF2}"/>
              </a:ext>
            </a:extLst>
          </p:cNvPr>
          <p:cNvSpPr/>
          <p:nvPr/>
        </p:nvSpPr>
        <p:spPr>
          <a:xfrm>
            <a:off x="4253666" y="3781040"/>
            <a:ext cx="846059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books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60DAD286-A71F-A2CF-B8A3-55F2D3CC5435}"/>
              </a:ext>
            </a:extLst>
          </p:cNvPr>
          <p:cNvSpPr/>
          <p:nvPr/>
        </p:nvSpPr>
        <p:spPr>
          <a:xfrm>
            <a:off x="6802207" y="3028890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7AFE2045-57E1-F48A-36F0-9FB9400D16BA}"/>
              </a:ext>
            </a:extLst>
          </p:cNvPr>
          <p:cNvSpPr/>
          <p:nvPr/>
        </p:nvSpPr>
        <p:spPr>
          <a:xfrm>
            <a:off x="7673535" y="3028890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CC709590-99F9-0910-C335-4BF2044FDBA3}"/>
              </a:ext>
            </a:extLst>
          </p:cNvPr>
          <p:cNvSpPr/>
          <p:nvPr/>
        </p:nvSpPr>
        <p:spPr>
          <a:xfrm>
            <a:off x="8544863" y="3028890"/>
            <a:ext cx="935561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閱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542B7C9C-44E6-6C31-FFAB-091D97B5CF13}"/>
              </a:ext>
            </a:extLst>
          </p:cNvPr>
          <p:cNvSpPr/>
          <p:nvPr/>
        </p:nvSpPr>
        <p:spPr>
          <a:xfrm>
            <a:off x="9589145" y="3028890"/>
            <a:ext cx="846059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EC3AB34E-FE65-A99E-499D-EAFB86709FA1}"/>
              </a:ext>
            </a:extLst>
          </p:cNvPr>
          <p:cNvSpPr/>
          <p:nvPr/>
        </p:nvSpPr>
        <p:spPr>
          <a:xfrm>
            <a:off x="6802207" y="4548685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2081AAE4-5F7D-8AB3-8F01-CA624C83B6D3}"/>
              </a:ext>
            </a:extLst>
          </p:cNvPr>
          <p:cNvSpPr/>
          <p:nvPr/>
        </p:nvSpPr>
        <p:spPr>
          <a:xfrm>
            <a:off x="7673535" y="4548685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F872139-2970-2D98-D322-B77F009C0534}"/>
              </a:ext>
            </a:extLst>
          </p:cNvPr>
          <p:cNvSpPr/>
          <p:nvPr/>
        </p:nvSpPr>
        <p:spPr>
          <a:xfrm>
            <a:off x="8544863" y="4548685"/>
            <a:ext cx="935561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5992CCD1-97B6-D5CD-B4BA-1E81AC6D6656}"/>
              </a:ext>
            </a:extLst>
          </p:cNvPr>
          <p:cNvSpPr/>
          <p:nvPr/>
        </p:nvSpPr>
        <p:spPr>
          <a:xfrm>
            <a:off x="9589145" y="4548685"/>
            <a:ext cx="846059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書</a:t>
            </a: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F7DACCD1-B560-E283-610F-78333D724385}"/>
              </a:ext>
            </a:extLst>
          </p:cNvPr>
          <p:cNvCxnSpPr>
            <a:cxnSpLocks/>
          </p:cNvCxnSpPr>
          <p:nvPr/>
        </p:nvCxnSpPr>
        <p:spPr>
          <a:xfrm flipV="1">
            <a:off x="5389794" y="3266983"/>
            <a:ext cx="1232948" cy="6747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1D0BDE00-E429-76C8-D3E5-7652520339E4}"/>
              </a:ext>
            </a:extLst>
          </p:cNvPr>
          <p:cNvCxnSpPr>
            <a:cxnSpLocks/>
          </p:cNvCxnSpPr>
          <p:nvPr/>
        </p:nvCxnSpPr>
        <p:spPr>
          <a:xfrm>
            <a:off x="5404590" y="4082067"/>
            <a:ext cx="1232948" cy="6747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9840C81-2B11-BDDC-52C8-18295B716EDF}"/>
              </a:ext>
            </a:extLst>
          </p:cNvPr>
          <p:cNvSpPr txBox="1"/>
          <p:nvPr/>
        </p:nvSpPr>
        <p:spPr>
          <a:xfrm>
            <a:off x="1369517" y="2659558"/>
            <a:ext cx="346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For example: Machine Translation</a:t>
            </a:r>
            <a:endParaRPr kumimoji="1" lang="zh-TW" altLang="en-US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28579FB-8498-1368-5705-BFF760EA350C}"/>
              </a:ext>
            </a:extLst>
          </p:cNvPr>
          <p:cNvSpPr txBox="1"/>
          <p:nvPr/>
        </p:nvSpPr>
        <p:spPr>
          <a:xfrm>
            <a:off x="2298089" y="4267667"/>
            <a:ext cx="19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(Source language)</a:t>
            </a:r>
            <a:endParaRPr kumimoji="1" lang="zh-TW" altLang="en-US" b="1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B9D9872-9829-96EF-915F-906B45F3A3B3}"/>
              </a:ext>
            </a:extLst>
          </p:cNvPr>
          <p:cNvSpPr txBox="1"/>
          <p:nvPr/>
        </p:nvSpPr>
        <p:spPr>
          <a:xfrm>
            <a:off x="7673535" y="5019817"/>
            <a:ext cx="19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(Target language)</a:t>
            </a:r>
            <a:endParaRPr kumimoji="1" lang="zh-TW" altLang="en-US" b="1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6D8ADEA-FF7A-DD97-9541-0F8235F2724C}"/>
              </a:ext>
            </a:extLst>
          </p:cNvPr>
          <p:cNvSpPr txBox="1"/>
          <p:nvPr/>
        </p:nvSpPr>
        <p:spPr>
          <a:xfrm>
            <a:off x="1062739" y="5004919"/>
            <a:ext cx="10149744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Human evaluations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Automatic evaluations (We will focus on this topic.)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21A8418-8B10-B020-70FD-9A53FE04DA7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2319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02DA14-1682-D176-ABB5-D25F8A28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Issue of BLEU and ROUGE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579229-A20B-412E-EEA2-BA80F858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7DF3B5E-5E80-EE81-21E0-55FE59BD82EC}"/>
              </a:ext>
            </a:extLst>
          </p:cNvPr>
          <p:cNvSpPr txBox="1"/>
          <p:nvPr/>
        </p:nvSpPr>
        <p:spPr>
          <a:xfrm>
            <a:off x="1245870" y="1737360"/>
            <a:ext cx="1010412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Cons: Cannot meet language diversity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This mainly comes from the way for measuring </a:t>
            </a:r>
            <a:r>
              <a:rPr kumimoji="1" lang="en" altLang="zh-TW" sz="2400" dirty="0">
                <a:solidFill>
                  <a:srgbClr val="FF0000"/>
                </a:solidFill>
              </a:rPr>
              <a:t>overlapping</a:t>
            </a:r>
            <a:r>
              <a:rPr kumimoji="1" lang="en" altLang="zh-TW" sz="2400" dirty="0"/>
              <a:t> rates.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/>
              <a:t>Question</a:t>
            </a:r>
            <a:r>
              <a:rPr kumimoji="1" lang="en-US" altLang="zh-TW" sz="2400" dirty="0"/>
              <a:t>: </a:t>
            </a:r>
            <a:r>
              <a:rPr kumimoji="1" lang="en-US" altLang="zh-TW" sz="2400" dirty="0">
                <a:solidFill>
                  <a:srgbClr val="FF0000"/>
                </a:solidFill>
              </a:rPr>
              <a:t>Can we create an automatic metric to fix the issue?</a:t>
            </a:r>
            <a:endParaRPr kumimoji="1" lang="en" altLang="zh-TW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646F3AE-F422-A9EA-8D3A-8B70ABD5379E}"/>
              </a:ext>
            </a:extLst>
          </p:cNvPr>
          <p:cNvSpPr txBox="1"/>
          <p:nvPr/>
        </p:nvSpPr>
        <p:spPr>
          <a:xfrm>
            <a:off x="1245870" y="4098572"/>
            <a:ext cx="1010412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Next, we are going to introduce two </a:t>
            </a:r>
            <a:r>
              <a:rPr kumimoji="1" lang="en" altLang="zh-TW" sz="2400" dirty="0">
                <a:solidFill>
                  <a:srgbClr val="FF0000"/>
                </a:solidFill>
              </a:rPr>
              <a:t>learned</a:t>
            </a:r>
            <a:r>
              <a:rPr kumimoji="1" lang="en" altLang="zh-TW" sz="2400" dirty="0"/>
              <a:t> automatic evaluation metrics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 err="1">
                <a:solidFill>
                  <a:srgbClr val="0070C0"/>
                </a:solidFill>
              </a:rPr>
              <a:t>BERT</a:t>
            </a:r>
            <a:r>
              <a:rPr kumimoji="1" lang="en" altLang="zh-TW" sz="2400" dirty="0" err="1"/>
              <a:t>Score</a:t>
            </a:r>
            <a:r>
              <a:rPr kumimoji="1" lang="en" altLang="zh-TW" sz="2400" dirty="0"/>
              <a:t> (ICLR 2020)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BLEURT (ACL 2020)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C70032B-D11C-C316-C50D-0D0D648AEFE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6356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FA61F4-DC64-FE97-41D7-FEAAB325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(Recap) BERT: Bidirectional Encoder Representations from Transformers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E1A3AE-D724-5FA1-3D73-78D7F8DF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Google Shape;187;p17">
            <a:extLst>
              <a:ext uri="{FF2B5EF4-FFF2-40B4-BE49-F238E27FC236}">
                <a16:creationId xmlns:a16="http://schemas.microsoft.com/office/drawing/2014/main" id="{44C68D22-B847-44FB-617D-3933CE74ABDD}"/>
              </a:ext>
            </a:extLst>
          </p:cNvPr>
          <p:cNvSpPr/>
          <p:nvPr/>
        </p:nvSpPr>
        <p:spPr>
          <a:xfrm>
            <a:off x="2540820" y="347860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88;p17">
            <a:extLst>
              <a:ext uri="{FF2B5EF4-FFF2-40B4-BE49-F238E27FC236}">
                <a16:creationId xmlns:a16="http://schemas.microsoft.com/office/drawing/2014/main" id="{EE06D7D1-9EA0-C551-C1CC-4A78C65FA6B0}"/>
              </a:ext>
            </a:extLst>
          </p:cNvPr>
          <p:cNvSpPr/>
          <p:nvPr/>
        </p:nvSpPr>
        <p:spPr>
          <a:xfrm>
            <a:off x="1830740" y="347860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89;p17">
            <a:extLst>
              <a:ext uri="{FF2B5EF4-FFF2-40B4-BE49-F238E27FC236}">
                <a16:creationId xmlns:a16="http://schemas.microsoft.com/office/drawing/2014/main" id="{1A778BC4-C103-3A0C-362E-42941A399C3D}"/>
              </a:ext>
            </a:extLst>
          </p:cNvPr>
          <p:cNvSpPr/>
          <p:nvPr/>
        </p:nvSpPr>
        <p:spPr>
          <a:xfrm>
            <a:off x="4670525" y="347860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92;p17">
            <a:extLst>
              <a:ext uri="{FF2B5EF4-FFF2-40B4-BE49-F238E27FC236}">
                <a16:creationId xmlns:a16="http://schemas.microsoft.com/office/drawing/2014/main" id="{BC642F69-7F7D-DDAF-7A1B-AE010EC0652B}"/>
              </a:ext>
            </a:extLst>
          </p:cNvPr>
          <p:cNvCxnSpPr>
            <a:cxnSpLocks/>
          </p:cNvCxnSpPr>
          <p:nvPr/>
        </p:nvCxnSpPr>
        <p:spPr>
          <a:xfrm rot="10800000">
            <a:off x="1917887" y="519587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93;p17">
            <a:extLst>
              <a:ext uri="{FF2B5EF4-FFF2-40B4-BE49-F238E27FC236}">
                <a16:creationId xmlns:a16="http://schemas.microsoft.com/office/drawing/2014/main" id="{7C4B533F-B74F-26D1-1516-1AE8199FBD93}"/>
              </a:ext>
            </a:extLst>
          </p:cNvPr>
          <p:cNvCxnSpPr>
            <a:cxnSpLocks/>
          </p:cNvCxnSpPr>
          <p:nvPr/>
        </p:nvCxnSpPr>
        <p:spPr>
          <a:xfrm rot="10800000">
            <a:off x="3338057" y="519587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94;p17">
            <a:extLst>
              <a:ext uri="{FF2B5EF4-FFF2-40B4-BE49-F238E27FC236}">
                <a16:creationId xmlns:a16="http://schemas.microsoft.com/office/drawing/2014/main" id="{356E74AD-6AF5-37B3-E97C-E0BBFE2B7A78}"/>
              </a:ext>
            </a:extLst>
          </p:cNvPr>
          <p:cNvCxnSpPr>
            <a:cxnSpLocks/>
          </p:cNvCxnSpPr>
          <p:nvPr/>
        </p:nvCxnSpPr>
        <p:spPr>
          <a:xfrm rot="10800000">
            <a:off x="4048142" y="519587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195;p17">
            <a:extLst>
              <a:ext uri="{FF2B5EF4-FFF2-40B4-BE49-F238E27FC236}">
                <a16:creationId xmlns:a16="http://schemas.microsoft.com/office/drawing/2014/main" id="{88B62F18-7E43-CCF4-EDEA-95A84241EDE9}"/>
              </a:ext>
            </a:extLst>
          </p:cNvPr>
          <p:cNvCxnSpPr>
            <a:cxnSpLocks/>
          </p:cNvCxnSpPr>
          <p:nvPr/>
        </p:nvCxnSpPr>
        <p:spPr>
          <a:xfrm rot="10800000">
            <a:off x="4758225" y="519587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200;p17">
            <a:extLst>
              <a:ext uri="{FF2B5EF4-FFF2-40B4-BE49-F238E27FC236}">
                <a16:creationId xmlns:a16="http://schemas.microsoft.com/office/drawing/2014/main" id="{EF1D6DCD-DD39-F7B1-2151-3436D29BFAFF}"/>
              </a:ext>
            </a:extLst>
          </p:cNvPr>
          <p:cNvSpPr txBox="1"/>
          <p:nvPr/>
        </p:nvSpPr>
        <p:spPr>
          <a:xfrm>
            <a:off x="3656882" y="2357618"/>
            <a:ext cx="7548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bank</a:t>
            </a:r>
            <a:endParaRPr sz="1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202;p17">
            <a:extLst>
              <a:ext uri="{FF2B5EF4-FFF2-40B4-BE49-F238E27FC236}">
                <a16:creationId xmlns:a16="http://schemas.microsoft.com/office/drawing/2014/main" id="{86E1EB8F-3109-B9DA-E90C-D27C9A725AFD}"/>
              </a:ext>
            </a:extLst>
          </p:cNvPr>
          <p:cNvSpPr txBox="1"/>
          <p:nvPr/>
        </p:nvSpPr>
        <p:spPr>
          <a:xfrm>
            <a:off x="2174117" y="1858894"/>
            <a:ext cx="31532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Masked Language Modelling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03;p17">
            <a:extLst>
              <a:ext uri="{FF2B5EF4-FFF2-40B4-BE49-F238E27FC236}">
                <a16:creationId xmlns:a16="http://schemas.microsoft.com/office/drawing/2014/main" id="{7B28A6D6-F0AE-45B8-8496-55A68F3B2727}"/>
              </a:ext>
            </a:extLst>
          </p:cNvPr>
          <p:cNvSpPr txBox="1"/>
          <p:nvPr/>
        </p:nvSpPr>
        <p:spPr>
          <a:xfrm>
            <a:off x="7357321" y="1858893"/>
            <a:ext cx="298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Next Sentence Prediction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" name="Google Shape;218;p17">
            <a:extLst>
              <a:ext uri="{FF2B5EF4-FFF2-40B4-BE49-F238E27FC236}">
                <a16:creationId xmlns:a16="http://schemas.microsoft.com/office/drawing/2014/main" id="{DDA22263-A506-1597-1DFA-8BD6DC66337D}"/>
              </a:ext>
            </a:extLst>
          </p:cNvPr>
          <p:cNvCxnSpPr>
            <a:cxnSpLocks/>
          </p:cNvCxnSpPr>
          <p:nvPr/>
        </p:nvCxnSpPr>
        <p:spPr>
          <a:xfrm flipV="1">
            <a:off x="7058946" y="2835385"/>
            <a:ext cx="0" cy="5936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" name="Google Shape;224;p17">
            <a:extLst>
              <a:ext uri="{FF2B5EF4-FFF2-40B4-BE49-F238E27FC236}">
                <a16:creationId xmlns:a16="http://schemas.microsoft.com/office/drawing/2014/main" id="{BCB8C9E5-8BEB-6355-29F2-7E74725988EF}"/>
              </a:ext>
            </a:extLst>
          </p:cNvPr>
          <p:cNvSpPr txBox="1"/>
          <p:nvPr/>
        </p:nvSpPr>
        <p:spPr>
          <a:xfrm>
            <a:off x="6463896" y="2250385"/>
            <a:ext cx="1190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binary classification</a:t>
            </a:r>
            <a:endParaRPr sz="1300" dirty="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225;p17">
            <a:extLst>
              <a:ext uri="{FF2B5EF4-FFF2-40B4-BE49-F238E27FC236}">
                <a16:creationId xmlns:a16="http://schemas.microsoft.com/office/drawing/2014/main" id="{5355B32B-06B4-891A-4A00-A22B7C64E996}"/>
              </a:ext>
            </a:extLst>
          </p:cNvPr>
          <p:cNvSpPr txBox="1"/>
          <p:nvPr/>
        </p:nvSpPr>
        <p:spPr>
          <a:xfrm>
            <a:off x="1957480" y="5993881"/>
            <a:ext cx="827704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1200" dirty="0">
                <a:latin typeface="Roboto"/>
                <a:ea typeface="Roboto"/>
                <a:cs typeface="Roboto"/>
                <a:sym typeface="Roboto"/>
              </a:rPr>
              <a:t>Devlin, Jacob, et al. "BERT: Pre-training of Deep Bidirectional Transformers for Language Understanding." NAACL 2019.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" name="Google Shape;195;p17">
            <a:extLst>
              <a:ext uri="{FF2B5EF4-FFF2-40B4-BE49-F238E27FC236}">
                <a16:creationId xmlns:a16="http://schemas.microsoft.com/office/drawing/2014/main" id="{E317D79C-CD25-29A9-A31C-5694DAA7D53D}"/>
              </a:ext>
            </a:extLst>
          </p:cNvPr>
          <p:cNvCxnSpPr>
            <a:cxnSpLocks/>
          </p:cNvCxnSpPr>
          <p:nvPr/>
        </p:nvCxnSpPr>
        <p:spPr>
          <a:xfrm rot="10800000">
            <a:off x="2627972" y="519587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192;p17">
            <a:extLst>
              <a:ext uri="{FF2B5EF4-FFF2-40B4-BE49-F238E27FC236}">
                <a16:creationId xmlns:a16="http://schemas.microsoft.com/office/drawing/2014/main" id="{CE03FB93-68AC-6A2F-8EE2-8D45C306FFA4}"/>
              </a:ext>
            </a:extLst>
          </p:cNvPr>
          <p:cNvCxnSpPr>
            <a:cxnSpLocks/>
          </p:cNvCxnSpPr>
          <p:nvPr/>
        </p:nvCxnSpPr>
        <p:spPr>
          <a:xfrm rot="10800000">
            <a:off x="1917887" y="41069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193;p17">
            <a:extLst>
              <a:ext uri="{FF2B5EF4-FFF2-40B4-BE49-F238E27FC236}">
                <a16:creationId xmlns:a16="http://schemas.microsoft.com/office/drawing/2014/main" id="{611C0CBA-0F0C-D27E-04E1-E5C471510993}"/>
              </a:ext>
            </a:extLst>
          </p:cNvPr>
          <p:cNvCxnSpPr>
            <a:cxnSpLocks/>
          </p:cNvCxnSpPr>
          <p:nvPr/>
        </p:nvCxnSpPr>
        <p:spPr>
          <a:xfrm rot="10800000">
            <a:off x="3338055" y="41069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" name="Google Shape;194;p17">
            <a:extLst>
              <a:ext uri="{FF2B5EF4-FFF2-40B4-BE49-F238E27FC236}">
                <a16:creationId xmlns:a16="http://schemas.microsoft.com/office/drawing/2014/main" id="{7053E703-F878-829E-A160-431789E300FC}"/>
              </a:ext>
            </a:extLst>
          </p:cNvPr>
          <p:cNvCxnSpPr>
            <a:cxnSpLocks/>
          </p:cNvCxnSpPr>
          <p:nvPr/>
        </p:nvCxnSpPr>
        <p:spPr>
          <a:xfrm rot="10800000">
            <a:off x="4048139" y="41069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195;p17">
            <a:extLst>
              <a:ext uri="{FF2B5EF4-FFF2-40B4-BE49-F238E27FC236}">
                <a16:creationId xmlns:a16="http://schemas.microsoft.com/office/drawing/2014/main" id="{745A978B-2362-09C5-7FF6-58BB689132AD}"/>
              </a:ext>
            </a:extLst>
          </p:cNvPr>
          <p:cNvCxnSpPr>
            <a:cxnSpLocks/>
          </p:cNvCxnSpPr>
          <p:nvPr/>
        </p:nvCxnSpPr>
        <p:spPr>
          <a:xfrm rot="10800000">
            <a:off x="4758225" y="41069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" name="Google Shape;195;p17">
            <a:extLst>
              <a:ext uri="{FF2B5EF4-FFF2-40B4-BE49-F238E27FC236}">
                <a16:creationId xmlns:a16="http://schemas.microsoft.com/office/drawing/2014/main" id="{88FF81FE-371B-EEF5-4641-45124200229C}"/>
              </a:ext>
            </a:extLst>
          </p:cNvPr>
          <p:cNvCxnSpPr>
            <a:cxnSpLocks/>
          </p:cNvCxnSpPr>
          <p:nvPr/>
        </p:nvCxnSpPr>
        <p:spPr>
          <a:xfrm rot="10800000">
            <a:off x="2627971" y="41069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Google Shape;187;p17">
            <a:extLst>
              <a:ext uri="{FF2B5EF4-FFF2-40B4-BE49-F238E27FC236}">
                <a16:creationId xmlns:a16="http://schemas.microsoft.com/office/drawing/2014/main" id="{C128A857-9B78-4035-9392-2BEFDB29FB2D}"/>
              </a:ext>
            </a:extLst>
          </p:cNvPr>
          <p:cNvSpPr/>
          <p:nvPr/>
        </p:nvSpPr>
        <p:spPr>
          <a:xfrm>
            <a:off x="3252830" y="347860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87;p17">
            <a:extLst>
              <a:ext uri="{FF2B5EF4-FFF2-40B4-BE49-F238E27FC236}">
                <a16:creationId xmlns:a16="http://schemas.microsoft.com/office/drawing/2014/main" id="{9B6E438E-5302-D380-25F2-283F6CAE4197}"/>
              </a:ext>
            </a:extLst>
          </p:cNvPr>
          <p:cNvSpPr/>
          <p:nvPr/>
        </p:nvSpPr>
        <p:spPr>
          <a:xfrm>
            <a:off x="3951480" y="347860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3F3E38D-88B5-0FA9-D2EE-4E04105AC1A8}"/>
              </a:ext>
            </a:extLst>
          </p:cNvPr>
          <p:cNvSpPr txBox="1"/>
          <p:nvPr/>
        </p:nvSpPr>
        <p:spPr>
          <a:xfrm>
            <a:off x="1608955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006DDC3-0C87-58A0-C9D7-E521F16389EE}"/>
              </a:ext>
            </a:extLst>
          </p:cNvPr>
          <p:cNvSpPr txBox="1"/>
          <p:nvPr/>
        </p:nvSpPr>
        <p:spPr>
          <a:xfrm>
            <a:off x="2319039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open</a:t>
            </a:r>
            <a:endParaRPr kumimoji="1" lang="zh-TW" altLang="en-US" sz="16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5E8F235F-89C6-1092-1E11-70853D07051E}"/>
              </a:ext>
            </a:extLst>
          </p:cNvPr>
          <p:cNvSpPr txBox="1"/>
          <p:nvPr/>
        </p:nvSpPr>
        <p:spPr>
          <a:xfrm>
            <a:off x="3028398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</a:t>
            </a:r>
            <a:endParaRPr kumimoji="1" lang="zh-TW" altLang="en-US" sz="16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E078C9E-B737-8178-1B91-A961CEFEA381}"/>
              </a:ext>
            </a:extLst>
          </p:cNvPr>
          <p:cNvSpPr txBox="1"/>
          <p:nvPr/>
        </p:nvSpPr>
        <p:spPr>
          <a:xfrm>
            <a:off x="3666370" y="5365831"/>
            <a:ext cx="736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[mask]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870DC2E1-EAF5-A901-48A6-7325B341D816}"/>
              </a:ext>
            </a:extLst>
          </p:cNvPr>
          <p:cNvSpPr txBox="1"/>
          <p:nvPr/>
        </p:nvSpPr>
        <p:spPr>
          <a:xfrm>
            <a:off x="4320109" y="5365831"/>
            <a:ext cx="88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account</a:t>
            </a:r>
            <a:endParaRPr kumimoji="1" lang="zh-TW" altLang="en-US" sz="1600" dirty="0"/>
          </a:p>
        </p:txBody>
      </p:sp>
      <p:sp>
        <p:nvSpPr>
          <p:cNvPr id="65" name="Google Shape;187;p17">
            <a:extLst>
              <a:ext uri="{FF2B5EF4-FFF2-40B4-BE49-F238E27FC236}">
                <a16:creationId xmlns:a16="http://schemas.microsoft.com/office/drawing/2014/main" id="{27CD6271-6510-C39E-72D9-BBF6AA998885}"/>
              </a:ext>
            </a:extLst>
          </p:cNvPr>
          <p:cNvSpPr/>
          <p:nvPr/>
        </p:nvSpPr>
        <p:spPr>
          <a:xfrm>
            <a:off x="7681880" y="348287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88;p17">
            <a:extLst>
              <a:ext uri="{FF2B5EF4-FFF2-40B4-BE49-F238E27FC236}">
                <a16:creationId xmlns:a16="http://schemas.microsoft.com/office/drawing/2014/main" id="{96C81E0E-A8A9-0779-D2DD-579F7A8E9D1B}"/>
              </a:ext>
            </a:extLst>
          </p:cNvPr>
          <p:cNvSpPr/>
          <p:nvPr/>
        </p:nvSpPr>
        <p:spPr>
          <a:xfrm>
            <a:off x="6971800" y="348287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89;p17">
            <a:extLst>
              <a:ext uri="{FF2B5EF4-FFF2-40B4-BE49-F238E27FC236}">
                <a16:creationId xmlns:a16="http://schemas.microsoft.com/office/drawing/2014/main" id="{F837DC62-64E1-41F7-71D8-C550F21EE4BC}"/>
              </a:ext>
            </a:extLst>
          </p:cNvPr>
          <p:cNvSpPr/>
          <p:nvPr/>
        </p:nvSpPr>
        <p:spPr>
          <a:xfrm>
            <a:off x="9811585" y="348287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" name="Google Shape;192;p17">
            <a:extLst>
              <a:ext uri="{FF2B5EF4-FFF2-40B4-BE49-F238E27FC236}">
                <a16:creationId xmlns:a16="http://schemas.microsoft.com/office/drawing/2014/main" id="{D6913ADF-889C-886C-F547-8CD860B4AD65}"/>
              </a:ext>
            </a:extLst>
          </p:cNvPr>
          <p:cNvCxnSpPr>
            <a:cxnSpLocks/>
          </p:cNvCxnSpPr>
          <p:nvPr/>
        </p:nvCxnSpPr>
        <p:spPr>
          <a:xfrm rot="10800000">
            <a:off x="7058947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193;p17">
            <a:extLst>
              <a:ext uri="{FF2B5EF4-FFF2-40B4-BE49-F238E27FC236}">
                <a16:creationId xmlns:a16="http://schemas.microsoft.com/office/drawing/2014/main" id="{62C98133-C374-F8A6-775E-0F9946B0A289}"/>
              </a:ext>
            </a:extLst>
          </p:cNvPr>
          <p:cNvCxnSpPr>
            <a:cxnSpLocks/>
          </p:cNvCxnSpPr>
          <p:nvPr/>
        </p:nvCxnSpPr>
        <p:spPr>
          <a:xfrm rot="10800000">
            <a:off x="8479117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194;p17">
            <a:extLst>
              <a:ext uri="{FF2B5EF4-FFF2-40B4-BE49-F238E27FC236}">
                <a16:creationId xmlns:a16="http://schemas.microsoft.com/office/drawing/2014/main" id="{1DA0595E-2065-E0D2-E722-67F91B45CAF9}"/>
              </a:ext>
            </a:extLst>
          </p:cNvPr>
          <p:cNvCxnSpPr>
            <a:cxnSpLocks/>
          </p:cNvCxnSpPr>
          <p:nvPr/>
        </p:nvCxnSpPr>
        <p:spPr>
          <a:xfrm rot="10800000">
            <a:off x="9189202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195;p17">
            <a:extLst>
              <a:ext uri="{FF2B5EF4-FFF2-40B4-BE49-F238E27FC236}">
                <a16:creationId xmlns:a16="http://schemas.microsoft.com/office/drawing/2014/main" id="{DA86C85E-DB9B-6C0F-E1F0-3EB231AD2604}"/>
              </a:ext>
            </a:extLst>
          </p:cNvPr>
          <p:cNvCxnSpPr>
            <a:cxnSpLocks/>
          </p:cNvCxnSpPr>
          <p:nvPr/>
        </p:nvCxnSpPr>
        <p:spPr>
          <a:xfrm rot="10800000">
            <a:off x="9899285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" name="Google Shape;204;p17">
            <a:extLst>
              <a:ext uri="{FF2B5EF4-FFF2-40B4-BE49-F238E27FC236}">
                <a16:creationId xmlns:a16="http://schemas.microsoft.com/office/drawing/2014/main" id="{959B4211-FE12-0911-34A4-060B9B611318}"/>
              </a:ext>
            </a:extLst>
          </p:cNvPr>
          <p:cNvSpPr/>
          <p:nvPr/>
        </p:nvSpPr>
        <p:spPr>
          <a:xfrm>
            <a:off x="6739717" y="4379213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cxnSp>
        <p:nvCxnSpPr>
          <p:cNvPr id="73" name="Google Shape;195;p17">
            <a:extLst>
              <a:ext uri="{FF2B5EF4-FFF2-40B4-BE49-F238E27FC236}">
                <a16:creationId xmlns:a16="http://schemas.microsoft.com/office/drawing/2014/main" id="{B092B94B-450D-B997-F1D9-C1961D350924}"/>
              </a:ext>
            </a:extLst>
          </p:cNvPr>
          <p:cNvCxnSpPr>
            <a:cxnSpLocks/>
          </p:cNvCxnSpPr>
          <p:nvPr/>
        </p:nvCxnSpPr>
        <p:spPr>
          <a:xfrm rot="10800000">
            <a:off x="7769032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192;p17">
            <a:extLst>
              <a:ext uri="{FF2B5EF4-FFF2-40B4-BE49-F238E27FC236}">
                <a16:creationId xmlns:a16="http://schemas.microsoft.com/office/drawing/2014/main" id="{4993874C-EC48-0B91-20A0-F3EE31DD3F1A}"/>
              </a:ext>
            </a:extLst>
          </p:cNvPr>
          <p:cNvCxnSpPr>
            <a:cxnSpLocks/>
          </p:cNvCxnSpPr>
          <p:nvPr/>
        </p:nvCxnSpPr>
        <p:spPr>
          <a:xfrm rot="10800000">
            <a:off x="7058947" y="411125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" name="Google Shape;193;p17">
            <a:extLst>
              <a:ext uri="{FF2B5EF4-FFF2-40B4-BE49-F238E27FC236}">
                <a16:creationId xmlns:a16="http://schemas.microsoft.com/office/drawing/2014/main" id="{8A7853EE-5CF5-F4EB-03A7-EF770E2715DA}"/>
              </a:ext>
            </a:extLst>
          </p:cNvPr>
          <p:cNvCxnSpPr>
            <a:cxnSpLocks/>
          </p:cNvCxnSpPr>
          <p:nvPr/>
        </p:nvCxnSpPr>
        <p:spPr>
          <a:xfrm rot="10800000">
            <a:off x="8479115" y="411125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" name="Google Shape;194;p17">
            <a:extLst>
              <a:ext uri="{FF2B5EF4-FFF2-40B4-BE49-F238E27FC236}">
                <a16:creationId xmlns:a16="http://schemas.microsoft.com/office/drawing/2014/main" id="{AA201928-1130-10DE-FFF9-51A2D6A01D78}"/>
              </a:ext>
            </a:extLst>
          </p:cNvPr>
          <p:cNvCxnSpPr>
            <a:cxnSpLocks/>
          </p:cNvCxnSpPr>
          <p:nvPr/>
        </p:nvCxnSpPr>
        <p:spPr>
          <a:xfrm rot="10800000">
            <a:off x="9189199" y="411125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195;p17">
            <a:extLst>
              <a:ext uri="{FF2B5EF4-FFF2-40B4-BE49-F238E27FC236}">
                <a16:creationId xmlns:a16="http://schemas.microsoft.com/office/drawing/2014/main" id="{EF1F5E2C-8FE7-1BC3-7501-534CFC0A9906}"/>
              </a:ext>
            </a:extLst>
          </p:cNvPr>
          <p:cNvCxnSpPr>
            <a:cxnSpLocks/>
          </p:cNvCxnSpPr>
          <p:nvPr/>
        </p:nvCxnSpPr>
        <p:spPr>
          <a:xfrm rot="10800000">
            <a:off x="9899285" y="411125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195;p17">
            <a:extLst>
              <a:ext uri="{FF2B5EF4-FFF2-40B4-BE49-F238E27FC236}">
                <a16:creationId xmlns:a16="http://schemas.microsoft.com/office/drawing/2014/main" id="{60B1FF91-77CF-6011-8367-BE34FF7AFEDD}"/>
              </a:ext>
            </a:extLst>
          </p:cNvPr>
          <p:cNvCxnSpPr>
            <a:cxnSpLocks/>
          </p:cNvCxnSpPr>
          <p:nvPr/>
        </p:nvCxnSpPr>
        <p:spPr>
          <a:xfrm rot="10800000">
            <a:off x="7769031" y="411125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187;p17">
            <a:extLst>
              <a:ext uri="{FF2B5EF4-FFF2-40B4-BE49-F238E27FC236}">
                <a16:creationId xmlns:a16="http://schemas.microsoft.com/office/drawing/2014/main" id="{B25CAB77-AFE7-3A1F-D8E8-AF3DFFDBDBB6}"/>
              </a:ext>
            </a:extLst>
          </p:cNvPr>
          <p:cNvSpPr/>
          <p:nvPr/>
        </p:nvSpPr>
        <p:spPr>
          <a:xfrm>
            <a:off x="8393890" y="348287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87;p17">
            <a:extLst>
              <a:ext uri="{FF2B5EF4-FFF2-40B4-BE49-F238E27FC236}">
                <a16:creationId xmlns:a16="http://schemas.microsoft.com/office/drawing/2014/main" id="{08242C89-27A8-D4CE-BF89-ED5AA6974FC1}"/>
              </a:ext>
            </a:extLst>
          </p:cNvPr>
          <p:cNvSpPr/>
          <p:nvPr/>
        </p:nvSpPr>
        <p:spPr>
          <a:xfrm>
            <a:off x="9092540" y="348287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58B6677A-0882-B3AA-A0D4-C5BB2D228FD6}"/>
              </a:ext>
            </a:extLst>
          </p:cNvPr>
          <p:cNvSpPr txBox="1"/>
          <p:nvPr/>
        </p:nvSpPr>
        <p:spPr>
          <a:xfrm>
            <a:off x="6739459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B580D75-727D-19DB-E295-FCA00ABCE02C}"/>
              </a:ext>
            </a:extLst>
          </p:cNvPr>
          <p:cNvSpPr txBox="1"/>
          <p:nvPr/>
        </p:nvSpPr>
        <p:spPr>
          <a:xfrm>
            <a:off x="7387264" y="5365831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study</a:t>
            </a:r>
            <a:endParaRPr kumimoji="1" lang="zh-TW" altLang="en-US" sz="1600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37F276F9-6A5A-D975-B9D1-3C66FF76F766}"/>
              </a:ext>
            </a:extLst>
          </p:cNvPr>
          <p:cNvSpPr txBox="1"/>
          <p:nvPr/>
        </p:nvSpPr>
        <p:spPr>
          <a:xfrm>
            <a:off x="8124074" y="5365831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hard</a:t>
            </a:r>
            <a:endParaRPr kumimoji="1" lang="zh-TW" altLang="en-US" sz="1600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72993A5A-D119-E048-6695-32CB0E13DF41}"/>
              </a:ext>
            </a:extLst>
          </p:cNvPr>
          <p:cNvSpPr txBox="1"/>
          <p:nvPr/>
        </p:nvSpPr>
        <p:spPr>
          <a:xfrm>
            <a:off x="8880268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9E63FEB6-060C-BAE7-D8A5-3AF1AF9B3933}"/>
              </a:ext>
            </a:extLst>
          </p:cNvPr>
          <p:cNvSpPr txBox="1"/>
          <p:nvPr/>
        </p:nvSpPr>
        <p:spPr>
          <a:xfrm>
            <a:off x="9540022" y="5365831"/>
            <a:ext cx="717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please</a:t>
            </a:r>
            <a:endParaRPr kumimoji="1" lang="zh-TW" altLang="en-US" sz="1600" dirty="0"/>
          </a:p>
        </p:txBody>
      </p:sp>
      <p:cxnSp>
        <p:nvCxnSpPr>
          <p:cNvPr id="87" name="Google Shape;218;p17">
            <a:extLst>
              <a:ext uri="{FF2B5EF4-FFF2-40B4-BE49-F238E27FC236}">
                <a16:creationId xmlns:a16="http://schemas.microsoft.com/office/drawing/2014/main" id="{7FFB0EA5-843C-76C7-8A9F-425B1173BB24}"/>
              </a:ext>
            </a:extLst>
          </p:cNvPr>
          <p:cNvCxnSpPr>
            <a:cxnSpLocks/>
          </p:cNvCxnSpPr>
          <p:nvPr/>
        </p:nvCxnSpPr>
        <p:spPr>
          <a:xfrm flipV="1">
            <a:off x="4046205" y="2835385"/>
            <a:ext cx="0" cy="5936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189;p17">
            <a:extLst>
              <a:ext uri="{FF2B5EF4-FFF2-40B4-BE49-F238E27FC236}">
                <a16:creationId xmlns:a16="http://schemas.microsoft.com/office/drawing/2014/main" id="{B8758B64-7901-559A-34A5-29771F55323E}"/>
              </a:ext>
            </a:extLst>
          </p:cNvPr>
          <p:cNvSpPr/>
          <p:nvPr/>
        </p:nvSpPr>
        <p:spPr>
          <a:xfrm>
            <a:off x="10530630" y="347681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Google Shape;195;p17">
            <a:extLst>
              <a:ext uri="{FF2B5EF4-FFF2-40B4-BE49-F238E27FC236}">
                <a16:creationId xmlns:a16="http://schemas.microsoft.com/office/drawing/2014/main" id="{A13D4726-CBE0-9213-C36B-E476957AA87C}"/>
              </a:ext>
            </a:extLst>
          </p:cNvPr>
          <p:cNvCxnSpPr>
            <a:cxnSpLocks/>
          </p:cNvCxnSpPr>
          <p:nvPr/>
        </p:nvCxnSpPr>
        <p:spPr>
          <a:xfrm rot="10800000">
            <a:off x="10618330" y="410519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" name="Google Shape;194;p17">
            <a:extLst>
              <a:ext uri="{FF2B5EF4-FFF2-40B4-BE49-F238E27FC236}">
                <a16:creationId xmlns:a16="http://schemas.microsoft.com/office/drawing/2014/main" id="{F89734BE-86FE-D3B6-FAE9-68B84F3D4BD1}"/>
              </a:ext>
            </a:extLst>
          </p:cNvPr>
          <p:cNvCxnSpPr>
            <a:cxnSpLocks/>
          </p:cNvCxnSpPr>
          <p:nvPr/>
        </p:nvCxnSpPr>
        <p:spPr>
          <a:xfrm rot="10800000">
            <a:off x="10589042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2A18509-462C-5063-0BB6-A39C4B316C26}"/>
              </a:ext>
            </a:extLst>
          </p:cNvPr>
          <p:cNvSpPr txBox="1"/>
          <p:nvPr/>
        </p:nvSpPr>
        <p:spPr>
          <a:xfrm>
            <a:off x="10280108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93" name="Google Shape;204;p17">
            <a:extLst>
              <a:ext uri="{FF2B5EF4-FFF2-40B4-BE49-F238E27FC236}">
                <a16:creationId xmlns:a16="http://schemas.microsoft.com/office/drawing/2014/main" id="{ABE3758F-6869-58C0-BB49-E79250669515}"/>
              </a:ext>
            </a:extLst>
          </p:cNvPr>
          <p:cNvSpPr/>
          <p:nvPr/>
        </p:nvSpPr>
        <p:spPr>
          <a:xfrm>
            <a:off x="1541149" y="4383455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94" name="Google Shape;189;p17">
            <a:extLst>
              <a:ext uri="{FF2B5EF4-FFF2-40B4-BE49-F238E27FC236}">
                <a16:creationId xmlns:a16="http://schemas.microsoft.com/office/drawing/2014/main" id="{4EC17F0C-5A76-A395-648D-57813257A48F}"/>
              </a:ext>
            </a:extLst>
          </p:cNvPr>
          <p:cNvSpPr/>
          <p:nvPr/>
        </p:nvSpPr>
        <p:spPr>
          <a:xfrm>
            <a:off x="5370148" y="347681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195;p17">
            <a:extLst>
              <a:ext uri="{FF2B5EF4-FFF2-40B4-BE49-F238E27FC236}">
                <a16:creationId xmlns:a16="http://schemas.microsoft.com/office/drawing/2014/main" id="{E12160CF-70C1-3102-901D-47A11FCBE4CA}"/>
              </a:ext>
            </a:extLst>
          </p:cNvPr>
          <p:cNvCxnSpPr>
            <a:cxnSpLocks/>
          </p:cNvCxnSpPr>
          <p:nvPr/>
        </p:nvCxnSpPr>
        <p:spPr>
          <a:xfrm rot="10800000">
            <a:off x="5457848" y="410519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194;p17">
            <a:extLst>
              <a:ext uri="{FF2B5EF4-FFF2-40B4-BE49-F238E27FC236}">
                <a16:creationId xmlns:a16="http://schemas.microsoft.com/office/drawing/2014/main" id="{85BDAA80-4CFE-32D7-60BC-5AF7164126A8}"/>
              </a:ext>
            </a:extLst>
          </p:cNvPr>
          <p:cNvCxnSpPr>
            <a:cxnSpLocks/>
          </p:cNvCxnSpPr>
          <p:nvPr/>
        </p:nvCxnSpPr>
        <p:spPr>
          <a:xfrm rot="10800000">
            <a:off x="5436011" y="520324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70775A19-A22F-4039-C4F8-C93B4387CC52}"/>
              </a:ext>
            </a:extLst>
          </p:cNvPr>
          <p:cNvSpPr txBox="1"/>
          <p:nvPr/>
        </p:nvSpPr>
        <p:spPr>
          <a:xfrm>
            <a:off x="5127077" y="5368932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C2F9D3B-2284-6140-3694-E00F2F865A0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74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F2DFE2-1082-AA95-EC4D-5EB4A97D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Overview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29C086-752C-33F8-9091-9E8B48210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9" name="圖片 8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21C9C716-9AD5-BD7E-FFF6-4D5F72E2F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86610"/>
            <a:ext cx="10058400" cy="288404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C7FC432-EE8D-6A46-4F76-37D0DDE5C227}"/>
              </a:ext>
            </a:extLst>
          </p:cNvPr>
          <p:cNvSpPr txBox="1"/>
          <p:nvPr/>
        </p:nvSpPr>
        <p:spPr>
          <a:xfrm>
            <a:off x="1843564" y="5943600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B63243C-8EEB-F494-D2A4-6B4E4A492A0D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4239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CFB31-EF41-36F1-A3CA-B5ECB144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Steps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ADB3B7-4A16-270F-B1CB-5C5FCF821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8494C88-5F52-F945-36C9-D25E474065D9}"/>
                  </a:ext>
                </a:extLst>
              </p:cNvPr>
              <p:cNvSpPr txBox="1"/>
              <p:nvPr/>
            </p:nvSpPr>
            <p:spPr>
              <a:xfrm>
                <a:off x="1245870" y="1737360"/>
                <a:ext cx="10104120" cy="1696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" altLang="zh-TW" sz="2400" dirty="0"/>
                  <a:t>Step 0: Prepare Reference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/>
                  <a:t>, Candidate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/>
                  <a:t>, and a pre-trained BERT model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" altLang="zh-TW" sz="2400" dirty="0"/>
                  <a:t>Step 1: Infer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/>
                  <a:t> with BERT respectively, get a sequence of output vectors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n-US" altLang="zh-TW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n-US" altLang="zh-TW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" altLang="zh-TW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" altLang="zh-TW" sz="2400" dirty="0"/>
                  <a:t>for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/>
                  <a:t> and a sequence of output vectors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" altLang="zh-TW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TW" sz="2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TW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TW" sz="2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" altLang="zh-TW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" altLang="zh-TW" sz="2400" dirty="0"/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/>
                  <a:t> 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8494C88-5F52-F945-36C9-D25E4740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870" y="1737360"/>
                <a:ext cx="10104120" cy="1696105"/>
              </a:xfrm>
              <a:prstGeom prst="rect">
                <a:avLst/>
              </a:prstGeom>
              <a:blipFill>
                <a:blip r:embed="rId2"/>
                <a:stretch>
                  <a:fillRect l="-878" b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265E76B7-794F-E6FE-36E4-18B1C6846229}"/>
              </a:ext>
            </a:extLst>
          </p:cNvPr>
          <p:cNvSpPr txBox="1"/>
          <p:nvPr/>
        </p:nvSpPr>
        <p:spPr>
          <a:xfrm>
            <a:off x="1843564" y="5943600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1A87E56-3156-2C76-A424-C91349837BA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6353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CFB31-EF41-36F1-A3CA-B5ECB144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Steps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ADB3B7-4A16-270F-B1CB-5C5FCF821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8494C88-5F52-F945-36C9-D25E474065D9}"/>
                  </a:ext>
                </a:extLst>
              </p:cNvPr>
              <p:cNvSpPr txBox="1"/>
              <p:nvPr/>
            </p:nvSpPr>
            <p:spPr>
              <a:xfrm>
                <a:off x="1245870" y="1497330"/>
                <a:ext cx="10104120" cy="2251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Step 0: Prepare Reference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, Candidate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, and a pre-trained BERT model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Step 1: Infer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with BERT respectively, get a sequence of output vectors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" altLang="zh-TW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" altLang="zh-TW" sz="240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n-US" altLang="zh-TW" sz="2400" b="0" i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n-US" altLang="zh-TW" sz="2400" b="0" i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and a sequence of output vectors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" altLang="zh-TW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" altLang="zh-TW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" altLang="zh-TW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TW" sz="2400" b="0" i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TW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TW" sz="2400" b="0" i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" altLang="zh-TW" sz="2400" dirty="0"/>
                  <a:t>Step 2: Measure pairwise cosine similarity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8494C88-5F52-F945-36C9-D25E4740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870" y="1497330"/>
                <a:ext cx="10104120" cy="2251065"/>
              </a:xfrm>
              <a:prstGeom prst="rect">
                <a:avLst/>
              </a:prstGeom>
              <a:blipFill>
                <a:blip r:embed="rId2"/>
                <a:stretch>
                  <a:fillRect l="-878" b="-50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1266B6D7-F616-FB45-3D2E-64B8DD26C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8085"/>
          <a:stretch/>
        </p:blipFill>
        <p:spPr>
          <a:xfrm>
            <a:off x="5772150" y="3814468"/>
            <a:ext cx="5215233" cy="24151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4519D55-ED26-202C-4172-70AF22CC8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140" y="3997921"/>
            <a:ext cx="2975610" cy="8087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9DB5B2A-07F4-5047-023D-C11B22422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140" y="5121744"/>
            <a:ext cx="3068012" cy="80872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0E772D9-D105-AE46-3087-B7DAA56E7551}"/>
              </a:ext>
            </a:extLst>
          </p:cNvPr>
          <p:cNvSpPr txBox="1"/>
          <p:nvPr/>
        </p:nvSpPr>
        <p:spPr>
          <a:xfrm>
            <a:off x="1072187" y="4112797"/>
            <a:ext cx="99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Recall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30B06E-0B24-6394-7072-34E03196900B}"/>
              </a:ext>
            </a:extLst>
          </p:cNvPr>
          <p:cNvSpPr txBox="1"/>
          <p:nvPr/>
        </p:nvSpPr>
        <p:spPr>
          <a:xfrm>
            <a:off x="796290" y="5221277"/>
            <a:ext cx="136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Precision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D774CB-A6D7-251A-6E98-468FAB0AB338}"/>
              </a:ext>
            </a:extLst>
          </p:cNvPr>
          <p:cNvSpPr/>
          <p:nvPr/>
        </p:nvSpPr>
        <p:spPr>
          <a:xfrm>
            <a:off x="4149090" y="4434840"/>
            <a:ext cx="49149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7B22D-A84D-85EC-4C1D-FE4F6FD35B74}"/>
              </a:ext>
            </a:extLst>
          </p:cNvPr>
          <p:cNvSpPr/>
          <p:nvPr/>
        </p:nvSpPr>
        <p:spPr>
          <a:xfrm>
            <a:off x="4160520" y="5566440"/>
            <a:ext cx="49149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2905FF5-D82C-B9B6-9D3F-C068251F7565}"/>
              </a:ext>
            </a:extLst>
          </p:cNvPr>
          <p:cNvSpPr txBox="1"/>
          <p:nvPr/>
        </p:nvSpPr>
        <p:spPr>
          <a:xfrm>
            <a:off x="3771900" y="4674870"/>
            <a:ext cx="181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rgbClr val="FF0000"/>
                </a:solidFill>
              </a:rPr>
              <a:t>Based on reference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BDF4937-92C3-AB0D-01FB-89FDF648E5E5}"/>
              </a:ext>
            </a:extLst>
          </p:cNvPr>
          <p:cNvSpPr txBox="1"/>
          <p:nvPr/>
        </p:nvSpPr>
        <p:spPr>
          <a:xfrm>
            <a:off x="3771900" y="5891366"/>
            <a:ext cx="181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rgbClr val="FF0000"/>
                </a:solidFill>
              </a:rPr>
              <a:t>Based on candidate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FBDE062-4585-72A0-7FD1-0E361ACB73F3}"/>
              </a:ext>
            </a:extLst>
          </p:cNvPr>
          <p:cNvSpPr txBox="1"/>
          <p:nvPr/>
        </p:nvSpPr>
        <p:spPr>
          <a:xfrm>
            <a:off x="6625114" y="641963"/>
            <a:ext cx="4587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CE056CE-A371-992F-749B-902F847FB59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4759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CFB31-EF41-36F1-A3CA-B5ECB144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Importance Weighting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ADB3B7-4A16-270F-B1CB-5C5FCF821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65E76B7-794F-E6FE-36E4-18B1C6846229}"/>
              </a:ext>
            </a:extLst>
          </p:cNvPr>
          <p:cNvSpPr txBox="1"/>
          <p:nvPr/>
        </p:nvSpPr>
        <p:spPr>
          <a:xfrm>
            <a:off x="1843564" y="5943600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35096D9-6E64-EDFB-4986-1C2BF0A3B631}"/>
                  </a:ext>
                </a:extLst>
              </p:cNvPr>
              <p:cNvSpPr txBox="1"/>
              <p:nvPr/>
            </p:nvSpPr>
            <p:spPr>
              <a:xfrm>
                <a:off x="1086801" y="1943100"/>
                <a:ext cx="5353051" cy="1156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TW" sz="2000" dirty="0"/>
                  <a:t>Given </a:t>
                </a:r>
                <a14:m>
                  <m:oMath xmlns:m="http://schemas.openxmlformats.org/officeDocument/2006/math">
                    <m:r>
                      <a:rPr kumimoji="1" lang="en" altLang="zh-TW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" altLang="zh-TW" sz="2000" dirty="0"/>
                  <a:t> reference sentences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" altLang="zh-TW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kumimoji="1" lang="en" altLang="zh-TW" sz="2000" dirty="0"/>
                  <a:t>, 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" altLang="zh-TW" sz="2000" i="0" dirty="0" smtClean="0">
                        <a:latin typeface="Cambria Math" panose="02040503050406030204" pitchFamily="18" charset="0"/>
                      </a:rPr>
                      <m:t>idf</m:t>
                    </m:r>
                  </m:oMath>
                </a14:m>
                <a:r>
                  <a:rPr kumimoji="1" lang="en" altLang="zh-TW" sz="2000" dirty="0"/>
                  <a:t> (inverse document frequency) score of a word-piece token </a:t>
                </a:r>
                <a14:m>
                  <m:oMath xmlns:m="http://schemas.openxmlformats.org/officeDocument/2006/math">
                    <m:r>
                      <a:rPr kumimoji="1" lang="en" altLang="zh-TW" sz="20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" altLang="zh-TW" sz="2000" dirty="0"/>
                  <a:t> is: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35096D9-6E64-EDFB-4986-1C2BF0A3B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801" y="1943100"/>
                <a:ext cx="5353051" cy="1156535"/>
              </a:xfrm>
              <a:prstGeom prst="rect">
                <a:avLst/>
              </a:prstGeom>
              <a:blipFill>
                <a:blip r:embed="rId2"/>
                <a:stretch>
                  <a:fillRect l="-1185" b="-98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7DA6641-0F2B-F78A-9076-10BF3FC047A0}"/>
                  </a:ext>
                </a:extLst>
              </p:cNvPr>
              <p:cNvSpPr txBox="1"/>
              <p:nvPr/>
            </p:nvSpPr>
            <p:spPr>
              <a:xfrm>
                <a:off x="1097280" y="3325619"/>
                <a:ext cx="3647348" cy="865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df</m:t>
                      </m:r>
                      <m:d>
                        <m:d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func>
                      <m:nary>
                        <m:naryPr>
                          <m:chr m:val="∑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7DA6641-0F2B-F78A-9076-10BF3FC04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325619"/>
                <a:ext cx="3647348" cy="865493"/>
              </a:xfrm>
              <a:prstGeom prst="rect">
                <a:avLst/>
              </a:prstGeom>
              <a:blipFill>
                <a:blip r:embed="rId3"/>
                <a:stretch>
                  <a:fillRect l="-347" t="-114493" b="-1739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E850BD5D-98BC-B0E9-248D-DA8C36913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801" y="4644054"/>
            <a:ext cx="4712970" cy="846552"/>
          </a:xfrm>
          <a:prstGeom prst="rect">
            <a:avLst/>
          </a:prstGeom>
        </p:spPr>
      </p:pic>
      <p:pic>
        <p:nvPicPr>
          <p:cNvPr id="10" name="圖片 9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1713C819-81D4-2F4B-634C-132042C049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3" r="-1"/>
          <a:stretch/>
        </p:blipFill>
        <p:spPr>
          <a:xfrm>
            <a:off x="6392231" y="2399060"/>
            <a:ext cx="5204459" cy="266827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EDE6F9B-6FC0-5C06-338E-AB51D33F9EDF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9389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E7149A-E114-7E3C-5717-52E93E3D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of </a:t>
            </a:r>
            <a:r>
              <a:rPr kumimoji="1" lang="en-US" altLang="zh-TW" dirty="0" err="1"/>
              <a:t>BERTScore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AFB0B9-C0F8-280E-93FD-EB3D4C1A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FC05564-4B20-0D04-1C74-07B21256A0C6}"/>
              </a:ext>
            </a:extLst>
          </p:cNvPr>
          <p:cNvSpPr txBox="1"/>
          <p:nvPr/>
        </p:nvSpPr>
        <p:spPr>
          <a:xfrm>
            <a:off x="1223010" y="1760220"/>
            <a:ext cx="99326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 leverages the contextual representation abilities of BERT to measure the semantic similarities between a reference and a candidate.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In the paper, </a:t>
            </a: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 correlates better with human judgments and provides stronger model selection performance than existing metrics.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However, </a:t>
            </a: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 does not involve training process.</a:t>
            </a:r>
            <a:endParaRPr kumimoji="1"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BECA87C-0D3E-2631-AB18-68C7B169D804}"/>
              </a:ext>
            </a:extLst>
          </p:cNvPr>
          <p:cNvSpPr txBox="1"/>
          <p:nvPr/>
        </p:nvSpPr>
        <p:spPr>
          <a:xfrm>
            <a:off x="1508760" y="4788689"/>
            <a:ext cx="760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</a:rPr>
              <a:t>Can we train BERT for a better evaluation metric?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BFA582E-851E-EF3F-2E16-B3D932BA9E1B}"/>
              </a:ext>
            </a:extLst>
          </p:cNvPr>
          <p:cNvSpPr txBox="1"/>
          <p:nvPr/>
        </p:nvSpPr>
        <p:spPr>
          <a:xfrm>
            <a:off x="1843564" y="5943600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E326B3-A7AA-D87B-3E46-0F519F73380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6372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28DF7-0551-55CD-1A68-45D579BD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 </a:t>
            </a:r>
            <a:r>
              <a:rPr kumimoji="1" lang="en-US" altLang="zh-TW" dirty="0"/>
              <a:t>– Quick Introduction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0DF3F4-67AF-F8AB-AD2C-36A9897E3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9417C52-995D-2983-A15C-42B61CE62060}"/>
              </a:ext>
            </a:extLst>
          </p:cNvPr>
          <p:cNvSpPr txBox="1"/>
          <p:nvPr/>
        </p:nvSpPr>
        <p:spPr>
          <a:xfrm>
            <a:off x="2707005" y="5829300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B40C30-C8DE-8013-07E6-4D85BB9CC1EE}"/>
              </a:ext>
            </a:extLst>
          </p:cNvPr>
          <p:cNvSpPr txBox="1"/>
          <p:nvPr/>
        </p:nvSpPr>
        <p:spPr>
          <a:xfrm>
            <a:off x="1223010" y="1874520"/>
            <a:ext cx="99326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BLEURT: Learning Robust Metrics for Text Generation, published by Google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BLEURT </a:t>
            </a:r>
            <a:r>
              <a:rPr kumimoji="1" lang="en-US" altLang="zh-TW" sz="2400" dirty="0">
                <a:solidFill>
                  <a:srgbClr val="FF0000"/>
                </a:solidFill>
              </a:rPr>
              <a:t>trains</a:t>
            </a:r>
            <a:r>
              <a:rPr kumimoji="1" lang="en-US" altLang="zh-TW" sz="2400" dirty="0"/>
              <a:t> BERT for a more robust evaluation metric.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Mainly for </a:t>
            </a:r>
            <a:r>
              <a:rPr kumimoji="1" lang="en-US" altLang="zh-TW" sz="2400" dirty="0">
                <a:solidFill>
                  <a:srgbClr val="FF0000"/>
                </a:solidFill>
              </a:rPr>
              <a:t>machine translation</a:t>
            </a:r>
            <a:r>
              <a:rPr kumimoji="1" lang="en-US" altLang="zh-TW" sz="240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Also get hints from the name “</a:t>
            </a:r>
            <a:r>
              <a:rPr kumimoji="1" lang="en-US" altLang="zh-TW" sz="2400" u="sng" dirty="0"/>
              <a:t>BLEU</a:t>
            </a:r>
            <a:r>
              <a:rPr kumimoji="1" lang="en-US" altLang="zh-TW" sz="2400" dirty="0"/>
              <a:t>RT”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Trained checkpoint can be obtained. We don’t need to perform training.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A3138B8-3319-994D-652D-68B8F249388A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667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9BE5F-7A50-2CB9-77B8-37FA7221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 </a:t>
            </a:r>
            <a:r>
              <a:rPr kumimoji="1" lang="en-US" altLang="zh-TW" dirty="0"/>
              <a:t>– Motivations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35A744-D445-2A52-BE22-59B3F8C6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87A472-E3A1-476B-B6EB-B5EC88472E40}"/>
              </a:ext>
            </a:extLst>
          </p:cNvPr>
          <p:cNvSpPr txBox="1"/>
          <p:nvPr/>
        </p:nvSpPr>
        <p:spPr>
          <a:xfrm>
            <a:off x="1223010" y="1874520"/>
            <a:ext cx="99326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Learned</a:t>
            </a:r>
            <a:r>
              <a:rPr kumimoji="1" lang="en-US" altLang="zh-TW" sz="2400" dirty="0"/>
              <a:t> metrics can be tuned to </a:t>
            </a:r>
            <a:r>
              <a:rPr kumimoji="1" lang="en-US" altLang="zh-TW" sz="2400" dirty="0">
                <a:solidFill>
                  <a:srgbClr val="FF0000"/>
                </a:solidFill>
              </a:rPr>
              <a:t>measure task-specific </a:t>
            </a:r>
            <a:r>
              <a:rPr kumimoji="1" lang="en-US" altLang="zh-TW" sz="2400" dirty="0"/>
              <a:t>properties, such as fluency, faithfulness, grammar, or style.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NLG systems tend to get better over time, and therefore a model trained on ratings data from 2015 may fail to distinguish top performing systems in 2019, especially for newer research tasks.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5678C66-3A0A-C7F9-0039-5C7E86C1A5E6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6252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E6DD2B-5343-9721-C1AE-6BCD1529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on Human Ratings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26CD7D-2CF6-12A2-AC1C-137068EF6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43B721-F36B-0B82-9891-6C4B7E17CBCE}"/>
              </a:ext>
            </a:extLst>
          </p:cNvPr>
          <p:cNvSpPr/>
          <p:nvPr/>
        </p:nvSpPr>
        <p:spPr>
          <a:xfrm>
            <a:off x="3061508" y="1754193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Reference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3BE6E2-CF09-0C03-1479-B926B8E1E8A8}"/>
              </a:ext>
            </a:extLst>
          </p:cNvPr>
          <p:cNvSpPr/>
          <p:nvPr/>
        </p:nvSpPr>
        <p:spPr>
          <a:xfrm>
            <a:off x="3061508" y="2444949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Candidate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27B39AC3-C609-B7A9-6731-AC70F700752D}"/>
              </a:ext>
            </a:extLst>
          </p:cNvPr>
          <p:cNvSpPr/>
          <p:nvPr/>
        </p:nvSpPr>
        <p:spPr>
          <a:xfrm>
            <a:off x="4695998" y="2199963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572BD301-6F0F-30F7-3476-4E45436F30AF}"/>
              </a:ext>
            </a:extLst>
          </p:cNvPr>
          <p:cNvSpPr/>
          <p:nvPr/>
        </p:nvSpPr>
        <p:spPr>
          <a:xfrm>
            <a:off x="5553248" y="2010609"/>
            <a:ext cx="1188720" cy="690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BLEU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ECB1F003-F079-E21A-D06C-ADFB141BA26D}"/>
              </a:ext>
            </a:extLst>
          </p:cNvPr>
          <p:cNvSpPr/>
          <p:nvPr/>
        </p:nvSpPr>
        <p:spPr>
          <a:xfrm>
            <a:off x="6953423" y="2211616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8C2B191-5315-DCED-2D2F-2F0C3C0C3191}"/>
              </a:ext>
            </a:extLst>
          </p:cNvPr>
          <p:cNvSpPr/>
          <p:nvPr/>
        </p:nvSpPr>
        <p:spPr>
          <a:xfrm>
            <a:off x="7873538" y="2127386"/>
            <a:ext cx="136017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BLEU score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D24AD7-B50A-B140-E362-3C4B905F79C6}"/>
              </a:ext>
            </a:extLst>
          </p:cNvPr>
          <p:cNvSpPr/>
          <p:nvPr/>
        </p:nvSpPr>
        <p:spPr>
          <a:xfrm>
            <a:off x="3061508" y="3825613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Reference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39600BA-1218-2D42-498D-3337DD55A0D1}"/>
              </a:ext>
            </a:extLst>
          </p:cNvPr>
          <p:cNvSpPr/>
          <p:nvPr/>
        </p:nvSpPr>
        <p:spPr>
          <a:xfrm>
            <a:off x="3061508" y="4333489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Candidate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45074CF0-CD38-BC35-FF85-75615B7B3F17}"/>
              </a:ext>
            </a:extLst>
          </p:cNvPr>
          <p:cNvSpPr/>
          <p:nvPr/>
        </p:nvSpPr>
        <p:spPr>
          <a:xfrm>
            <a:off x="5789468" y="4187936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62B943A1-28C1-7EFB-0C70-D1B0C5F79923}"/>
              </a:ext>
            </a:extLst>
          </p:cNvPr>
          <p:cNvSpPr/>
          <p:nvPr/>
        </p:nvSpPr>
        <p:spPr>
          <a:xfrm>
            <a:off x="6566708" y="3998582"/>
            <a:ext cx="1188720" cy="690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Model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1DD716C1-2C67-4D2F-BE22-5B8D8887C92F}"/>
              </a:ext>
            </a:extLst>
          </p:cNvPr>
          <p:cNvSpPr/>
          <p:nvPr/>
        </p:nvSpPr>
        <p:spPr>
          <a:xfrm>
            <a:off x="7966883" y="4199589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35EDEB1-1D6F-F9AB-A81E-537F3BF86462}"/>
              </a:ext>
            </a:extLst>
          </p:cNvPr>
          <p:cNvSpPr/>
          <p:nvPr/>
        </p:nvSpPr>
        <p:spPr>
          <a:xfrm>
            <a:off x="4511213" y="4024432"/>
            <a:ext cx="1089660" cy="5739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Human Rating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6595FE4-9D08-F8D3-C937-72B88A3BC428}"/>
              </a:ext>
            </a:extLst>
          </p:cNvPr>
          <p:cNvSpPr txBox="1"/>
          <p:nvPr/>
        </p:nvSpPr>
        <p:spPr>
          <a:xfrm>
            <a:off x="1461306" y="1480229"/>
            <a:ext cx="1263015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Traditional</a:t>
            </a:r>
            <a:endParaRPr kumimoji="1" lang="zh-TW" altLang="en-US" b="1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A46F966-1720-C255-75D8-F5C91EB3EF74}"/>
              </a:ext>
            </a:extLst>
          </p:cNvPr>
          <p:cNvSpPr txBox="1"/>
          <p:nvPr/>
        </p:nvSpPr>
        <p:spPr>
          <a:xfrm>
            <a:off x="1504169" y="3358749"/>
            <a:ext cx="1177290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Learning</a:t>
            </a:r>
            <a:endParaRPr kumimoji="1" lang="zh-TW" altLang="en-US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9CC3AD6-924F-F0C9-5CB5-F2CF7530D6A3}"/>
              </a:ext>
            </a:extLst>
          </p:cNvPr>
          <p:cNvSpPr/>
          <p:nvPr/>
        </p:nvSpPr>
        <p:spPr>
          <a:xfrm>
            <a:off x="8810798" y="4024432"/>
            <a:ext cx="1089660" cy="5739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Predicted Rating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肘形接點 24">
            <a:extLst>
              <a:ext uri="{FF2B5EF4-FFF2-40B4-BE49-F238E27FC236}">
                <a16:creationId xmlns:a16="http://schemas.microsoft.com/office/drawing/2014/main" id="{4BAFAF8A-1EED-9F8B-58E3-CBCA9A2E8549}"/>
              </a:ext>
            </a:extLst>
          </p:cNvPr>
          <p:cNvCxnSpPr>
            <a:stCxn id="19" idx="0"/>
            <a:endCxn id="23" idx="0"/>
          </p:cNvCxnSpPr>
          <p:nvPr/>
        </p:nvCxnSpPr>
        <p:spPr>
          <a:xfrm rot="5400000" flipH="1" flipV="1">
            <a:off x="7205835" y="1874640"/>
            <a:ext cx="12700" cy="4299585"/>
          </a:xfrm>
          <a:prstGeom prst="bentConnector3">
            <a:avLst>
              <a:gd name="adj1" fmla="val 3060000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AF05662-0B4E-1F43-B3B3-B190226E5D9E}"/>
              </a:ext>
            </a:extLst>
          </p:cNvPr>
          <p:cNvSpPr txBox="1"/>
          <p:nvPr/>
        </p:nvSpPr>
        <p:spPr>
          <a:xfrm>
            <a:off x="5421803" y="3270746"/>
            <a:ext cx="364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Mean </a:t>
            </a:r>
            <a:r>
              <a:rPr kumimoji="1" lang="en-US" altLang="zh-TW" dirty="0" err="1">
                <a:solidFill>
                  <a:srgbClr val="FF0000"/>
                </a:solidFill>
              </a:rPr>
              <a:t>squred</a:t>
            </a:r>
            <a:r>
              <a:rPr kumimoji="1" lang="en-US" altLang="zh-TW" dirty="0">
                <a:solidFill>
                  <a:srgbClr val="FF0000"/>
                </a:solidFill>
              </a:rPr>
              <a:t> error (regression loss)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5CDC7963-3584-97EE-EBB8-C45E020FF65B}"/>
              </a:ext>
            </a:extLst>
          </p:cNvPr>
          <p:cNvCxnSpPr/>
          <p:nvPr/>
        </p:nvCxnSpPr>
        <p:spPr>
          <a:xfrm>
            <a:off x="1268730" y="3143250"/>
            <a:ext cx="9372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B76D9174-3CE2-7EFC-5D5C-1FF6957C6150}"/>
              </a:ext>
            </a:extLst>
          </p:cNvPr>
          <p:cNvSpPr/>
          <p:nvPr/>
        </p:nvSpPr>
        <p:spPr>
          <a:xfrm>
            <a:off x="3061508" y="5061572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Reference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C66FC-B103-7AB1-F034-3B434F531E39}"/>
              </a:ext>
            </a:extLst>
          </p:cNvPr>
          <p:cNvSpPr/>
          <p:nvPr/>
        </p:nvSpPr>
        <p:spPr>
          <a:xfrm>
            <a:off x="3061508" y="5569448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Candidate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A1A82202-02D8-3EE6-E6C3-952E13D18CC2}"/>
              </a:ext>
            </a:extLst>
          </p:cNvPr>
          <p:cNvSpPr/>
          <p:nvPr/>
        </p:nvSpPr>
        <p:spPr>
          <a:xfrm>
            <a:off x="4695998" y="5362748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B596D4AD-8CA9-0CFB-375F-690028CB2910}"/>
              </a:ext>
            </a:extLst>
          </p:cNvPr>
          <p:cNvSpPr/>
          <p:nvPr/>
        </p:nvSpPr>
        <p:spPr>
          <a:xfrm>
            <a:off x="5553248" y="5173394"/>
            <a:ext cx="1188720" cy="690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Trained Model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0" name="向右箭號 39">
            <a:extLst>
              <a:ext uri="{FF2B5EF4-FFF2-40B4-BE49-F238E27FC236}">
                <a16:creationId xmlns:a16="http://schemas.microsoft.com/office/drawing/2014/main" id="{1CA01ADC-539D-3C36-D487-280D749294AC}"/>
              </a:ext>
            </a:extLst>
          </p:cNvPr>
          <p:cNvSpPr/>
          <p:nvPr/>
        </p:nvSpPr>
        <p:spPr>
          <a:xfrm>
            <a:off x="6953423" y="5374401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4DE033F-469C-1CAB-A293-1F9B4A2B0539}"/>
              </a:ext>
            </a:extLst>
          </p:cNvPr>
          <p:cNvSpPr/>
          <p:nvPr/>
        </p:nvSpPr>
        <p:spPr>
          <a:xfrm>
            <a:off x="7873538" y="5290171"/>
            <a:ext cx="136017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Predicted Rating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4C01B4E-B9EA-FA4D-3231-1FF07B3015D6}"/>
              </a:ext>
            </a:extLst>
          </p:cNvPr>
          <p:cNvSpPr txBox="1"/>
          <p:nvPr/>
        </p:nvSpPr>
        <p:spPr>
          <a:xfrm>
            <a:off x="1504169" y="4104600"/>
            <a:ext cx="117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Training</a:t>
            </a:r>
            <a:endParaRPr kumimoji="1" lang="zh-TW" altLang="en-US" b="1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891F95C-F07A-E5D4-F517-3D965348F589}"/>
              </a:ext>
            </a:extLst>
          </p:cNvPr>
          <p:cNvSpPr txBox="1"/>
          <p:nvPr/>
        </p:nvSpPr>
        <p:spPr>
          <a:xfrm>
            <a:off x="1504169" y="5332009"/>
            <a:ext cx="117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Inference</a:t>
            </a:r>
            <a:endParaRPr kumimoji="1"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0A77AF2-7CAC-1A8E-8562-D98AC633FAC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3618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20EFC-5444-6AB2-4FC5-873C0611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[Recap] Language Modeling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DAF791-CFF8-2020-C906-318AAF7F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8C5ADD0-74A0-B2E3-B730-FD1574E152CB}"/>
                  </a:ext>
                </a:extLst>
              </p:cNvPr>
              <p:cNvSpPr txBox="1"/>
              <p:nvPr/>
            </p:nvSpPr>
            <p:spPr>
              <a:xfrm>
                <a:off x="653143" y="1919957"/>
                <a:ext cx="346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8C5ADD0-74A0-B2E3-B730-FD1574E15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919957"/>
                <a:ext cx="3462292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F14336D-83DC-A905-F876-9A3E5FDBAE8E}"/>
              </a:ext>
            </a:extLst>
          </p:cNvPr>
          <p:cNvSpPr txBox="1">
            <a:spLocks/>
          </p:cNvSpPr>
          <p:nvPr/>
        </p:nvSpPr>
        <p:spPr>
          <a:xfrm>
            <a:off x="5349207" y="1919957"/>
            <a:ext cx="3236628" cy="52322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 Next-token prediction</a:t>
            </a:r>
            <a:endParaRPr kumimoji="1" lang="zh-TW" altLang="en-US" sz="2400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F0BA14F9-E598-C667-DADA-D04B774C0E25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4115435" y="2181567"/>
            <a:ext cx="123377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/>
              <p:nvPr/>
            </p:nvSpPr>
            <p:spPr>
              <a:xfrm>
                <a:off x="5413553" y="4354823"/>
                <a:ext cx="4295405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zh-TW" altLang="zh-TW" sz="2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553" y="4354823"/>
                <a:ext cx="4295405" cy="1268552"/>
              </a:xfrm>
              <a:prstGeom prst="rect">
                <a:avLst/>
              </a:prstGeom>
              <a:blipFill>
                <a:blip r:embed="rId3"/>
                <a:stretch>
                  <a:fillRect l="-23894" t="-105941" b="-1623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圓角矩形 52">
            <a:extLst>
              <a:ext uri="{FF2B5EF4-FFF2-40B4-BE49-F238E27FC236}">
                <a16:creationId xmlns:a16="http://schemas.microsoft.com/office/drawing/2014/main" id="{E56B081F-94D2-3D44-AEF7-145771883E0A}"/>
              </a:ext>
            </a:extLst>
          </p:cNvPr>
          <p:cNvSpPr/>
          <p:nvPr/>
        </p:nvSpPr>
        <p:spPr>
          <a:xfrm>
            <a:off x="1008995" y="3904999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圓角矩形 53">
            <a:extLst>
              <a:ext uri="{FF2B5EF4-FFF2-40B4-BE49-F238E27FC236}">
                <a16:creationId xmlns:a16="http://schemas.microsoft.com/office/drawing/2014/main" id="{2AD5746E-79B9-5EC8-5A1A-42B5950F4FB0}"/>
              </a:ext>
            </a:extLst>
          </p:cNvPr>
          <p:cNvSpPr/>
          <p:nvPr/>
        </p:nvSpPr>
        <p:spPr>
          <a:xfrm>
            <a:off x="1090726" y="521961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849165CB-B39B-4A35-B189-73AD09AFA6F4}"/>
              </a:ext>
            </a:extLst>
          </p:cNvPr>
          <p:cNvSpPr/>
          <p:nvPr/>
        </p:nvSpPr>
        <p:spPr>
          <a:xfrm>
            <a:off x="4005301" y="52196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04D28F7A-BB87-E420-B4A6-87EFAE58B573}"/>
              </a:ext>
            </a:extLst>
          </p:cNvPr>
          <p:cNvSpPr/>
          <p:nvPr/>
        </p:nvSpPr>
        <p:spPr>
          <a:xfrm>
            <a:off x="4588218" y="52196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E0A05F72-2010-0A18-AFF5-AC3392353FC2}"/>
              </a:ext>
            </a:extLst>
          </p:cNvPr>
          <p:cNvSpPr/>
          <p:nvPr/>
        </p:nvSpPr>
        <p:spPr>
          <a:xfrm>
            <a:off x="1673641" y="52196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圓角矩形 57">
            <a:extLst>
              <a:ext uri="{FF2B5EF4-FFF2-40B4-BE49-F238E27FC236}">
                <a16:creationId xmlns:a16="http://schemas.microsoft.com/office/drawing/2014/main" id="{E82AF96C-EBF2-D5AB-042A-BE3BEAB30F97}"/>
              </a:ext>
            </a:extLst>
          </p:cNvPr>
          <p:cNvSpPr/>
          <p:nvPr/>
        </p:nvSpPr>
        <p:spPr>
          <a:xfrm>
            <a:off x="2256556" y="52196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9" name="圓角矩形 58">
            <a:extLst>
              <a:ext uri="{FF2B5EF4-FFF2-40B4-BE49-F238E27FC236}">
                <a16:creationId xmlns:a16="http://schemas.microsoft.com/office/drawing/2014/main" id="{E8D812A7-35BC-59E9-6233-BFBBF2ED6EF1}"/>
              </a:ext>
            </a:extLst>
          </p:cNvPr>
          <p:cNvSpPr/>
          <p:nvPr/>
        </p:nvSpPr>
        <p:spPr>
          <a:xfrm>
            <a:off x="2839471" y="52196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0" name="圓角矩形 59">
            <a:extLst>
              <a:ext uri="{FF2B5EF4-FFF2-40B4-BE49-F238E27FC236}">
                <a16:creationId xmlns:a16="http://schemas.microsoft.com/office/drawing/2014/main" id="{E71E0BBC-F3F9-9B35-A02F-D6904A072013}"/>
              </a:ext>
            </a:extLst>
          </p:cNvPr>
          <p:cNvSpPr/>
          <p:nvPr/>
        </p:nvSpPr>
        <p:spPr>
          <a:xfrm>
            <a:off x="3422386" y="52196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556BF7F5-E500-D813-7FF7-4EFCAB97C5E3}"/>
              </a:ext>
            </a:extLst>
          </p:cNvPr>
          <p:cNvCxnSpPr>
            <a:cxnSpLocks/>
          </p:cNvCxnSpPr>
          <p:nvPr/>
        </p:nvCxnSpPr>
        <p:spPr>
          <a:xfrm flipV="1">
            <a:off x="1322654" y="49081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FD6FD892-97D8-8EE6-71A3-A157EBD96579}"/>
              </a:ext>
            </a:extLst>
          </p:cNvPr>
          <p:cNvCxnSpPr>
            <a:cxnSpLocks/>
          </p:cNvCxnSpPr>
          <p:nvPr/>
        </p:nvCxnSpPr>
        <p:spPr>
          <a:xfrm flipV="1">
            <a:off x="1902848" y="49081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2CD4A9B7-D7FE-006C-23CC-CFF1E26DFB64}"/>
              </a:ext>
            </a:extLst>
          </p:cNvPr>
          <p:cNvCxnSpPr>
            <a:cxnSpLocks/>
          </p:cNvCxnSpPr>
          <p:nvPr/>
        </p:nvCxnSpPr>
        <p:spPr>
          <a:xfrm flipV="1">
            <a:off x="2483042" y="49081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38F6DEDC-905F-25F0-F182-8E0D496CA00A}"/>
              </a:ext>
            </a:extLst>
          </p:cNvPr>
          <p:cNvCxnSpPr>
            <a:cxnSpLocks/>
          </p:cNvCxnSpPr>
          <p:nvPr/>
        </p:nvCxnSpPr>
        <p:spPr>
          <a:xfrm flipV="1">
            <a:off x="3063236" y="49081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3D815DC0-BB63-272B-AA96-09D34C71DE3D}"/>
              </a:ext>
            </a:extLst>
          </p:cNvPr>
          <p:cNvCxnSpPr>
            <a:cxnSpLocks/>
          </p:cNvCxnSpPr>
          <p:nvPr/>
        </p:nvCxnSpPr>
        <p:spPr>
          <a:xfrm flipV="1">
            <a:off x="3643430" y="49081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70225065-1F78-FF9F-4C28-6FCED4B9E399}"/>
              </a:ext>
            </a:extLst>
          </p:cNvPr>
          <p:cNvCxnSpPr>
            <a:cxnSpLocks/>
          </p:cNvCxnSpPr>
          <p:nvPr/>
        </p:nvCxnSpPr>
        <p:spPr>
          <a:xfrm flipV="1">
            <a:off x="4223624" y="49081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955ACEB5-1C85-0E86-2524-AB0F52D9EA43}"/>
              </a:ext>
            </a:extLst>
          </p:cNvPr>
          <p:cNvCxnSpPr>
            <a:cxnSpLocks/>
          </p:cNvCxnSpPr>
          <p:nvPr/>
        </p:nvCxnSpPr>
        <p:spPr>
          <a:xfrm flipV="1">
            <a:off x="4803817" y="49081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31AE56F-4DF3-4AD7-786F-E2213B06A924}"/>
              </a:ext>
            </a:extLst>
          </p:cNvPr>
          <p:cNvCxnSpPr>
            <a:cxnSpLocks/>
          </p:cNvCxnSpPr>
          <p:nvPr/>
        </p:nvCxnSpPr>
        <p:spPr>
          <a:xfrm flipV="1">
            <a:off x="1322654" y="36005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圓角矩形 68">
            <a:extLst>
              <a:ext uri="{FF2B5EF4-FFF2-40B4-BE49-F238E27FC236}">
                <a16:creationId xmlns:a16="http://schemas.microsoft.com/office/drawing/2014/main" id="{0E92661B-C188-9EC9-B913-1F48F8DA8429}"/>
              </a:ext>
            </a:extLst>
          </p:cNvPr>
          <p:cNvSpPr/>
          <p:nvPr/>
        </p:nvSpPr>
        <p:spPr>
          <a:xfrm>
            <a:off x="1090726" y="31739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0" name="圓角矩形 69">
            <a:extLst>
              <a:ext uri="{FF2B5EF4-FFF2-40B4-BE49-F238E27FC236}">
                <a16:creationId xmlns:a16="http://schemas.microsoft.com/office/drawing/2014/main" id="{29AF26AF-3DC4-E24D-233C-C7A4FB5621EC}"/>
              </a:ext>
            </a:extLst>
          </p:cNvPr>
          <p:cNvSpPr/>
          <p:nvPr/>
        </p:nvSpPr>
        <p:spPr>
          <a:xfrm>
            <a:off x="1090726" y="6023516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1" name="內容版面配置區 2">
            <a:extLst>
              <a:ext uri="{FF2B5EF4-FFF2-40B4-BE49-F238E27FC236}">
                <a16:creationId xmlns:a16="http://schemas.microsoft.com/office/drawing/2014/main" id="{0040D001-58C5-5A13-A865-799BECABAD6F}"/>
              </a:ext>
            </a:extLst>
          </p:cNvPr>
          <p:cNvSpPr txBox="1">
            <a:spLocks/>
          </p:cNvSpPr>
          <p:nvPr/>
        </p:nvSpPr>
        <p:spPr>
          <a:xfrm>
            <a:off x="1666103" y="6069097"/>
            <a:ext cx="3734811" cy="331176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altLang="zh-TW" sz="1800" dirty="0">
                <a:ea typeface="新細明體" panose="02020500000000000000" pitchFamily="18" charset="-120"/>
                <a:cs typeface="+mn-lt"/>
              </a:rPr>
              <a:t>Self-attention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不可及的範圍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  <a:cs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71E75FE5-D583-EC56-31A3-971EFDFD13C4}"/>
                  </a:ext>
                </a:extLst>
              </p:cNvPr>
              <p:cNvSpPr txBox="1"/>
              <p:nvPr/>
            </p:nvSpPr>
            <p:spPr>
              <a:xfrm>
                <a:off x="683564" y="2715067"/>
                <a:ext cx="12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71E75FE5-D583-EC56-31A3-971EFDFD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4" y="2715067"/>
                <a:ext cx="127818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圓角矩形 72">
            <a:extLst>
              <a:ext uri="{FF2B5EF4-FFF2-40B4-BE49-F238E27FC236}">
                <a16:creationId xmlns:a16="http://schemas.microsoft.com/office/drawing/2014/main" id="{9CED9391-FE04-72A7-D6D4-53AB83C3BEEB}"/>
              </a:ext>
            </a:extLst>
          </p:cNvPr>
          <p:cNvSpPr/>
          <p:nvPr/>
        </p:nvSpPr>
        <p:spPr>
          <a:xfrm>
            <a:off x="1673639" y="52196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6F143B5D-ACE6-12E7-A6D9-787589415032}"/>
              </a:ext>
            </a:extLst>
          </p:cNvPr>
          <p:cNvCxnSpPr>
            <a:cxnSpLocks/>
          </p:cNvCxnSpPr>
          <p:nvPr/>
        </p:nvCxnSpPr>
        <p:spPr>
          <a:xfrm flipV="1">
            <a:off x="1893471" y="36005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圓角矩形 74">
            <a:extLst>
              <a:ext uri="{FF2B5EF4-FFF2-40B4-BE49-F238E27FC236}">
                <a16:creationId xmlns:a16="http://schemas.microsoft.com/office/drawing/2014/main" id="{14DE862D-D50D-A681-2164-B5ED8C85E464}"/>
              </a:ext>
            </a:extLst>
          </p:cNvPr>
          <p:cNvSpPr/>
          <p:nvPr/>
        </p:nvSpPr>
        <p:spPr>
          <a:xfrm>
            <a:off x="1674571" y="31739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BD29828-76DF-C37D-2E67-B1AF885CF2EF}"/>
                  </a:ext>
                </a:extLst>
              </p:cNvPr>
              <p:cNvSpPr txBox="1"/>
              <p:nvPr/>
            </p:nvSpPr>
            <p:spPr>
              <a:xfrm>
                <a:off x="1685372" y="27150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BD29828-76DF-C37D-2E67-B1AF885CF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372" y="2715066"/>
                <a:ext cx="1472889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圓角矩形 76">
            <a:extLst>
              <a:ext uri="{FF2B5EF4-FFF2-40B4-BE49-F238E27FC236}">
                <a16:creationId xmlns:a16="http://schemas.microsoft.com/office/drawing/2014/main" id="{FF9E136E-A7C5-ADE1-0C73-456E9CDFE916}"/>
              </a:ext>
            </a:extLst>
          </p:cNvPr>
          <p:cNvSpPr/>
          <p:nvPr/>
        </p:nvSpPr>
        <p:spPr>
          <a:xfrm>
            <a:off x="2256556" y="52196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圓角矩形 77">
            <a:extLst>
              <a:ext uri="{FF2B5EF4-FFF2-40B4-BE49-F238E27FC236}">
                <a16:creationId xmlns:a16="http://schemas.microsoft.com/office/drawing/2014/main" id="{952DD999-E7EC-AD11-474F-B8C47BC90016}"/>
              </a:ext>
            </a:extLst>
          </p:cNvPr>
          <p:cNvSpPr/>
          <p:nvPr/>
        </p:nvSpPr>
        <p:spPr>
          <a:xfrm>
            <a:off x="2838846" y="52196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9" name="圓角矩形 78">
            <a:extLst>
              <a:ext uri="{FF2B5EF4-FFF2-40B4-BE49-F238E27FC236}">
                <a16:creationId xmlns:a16="http://schemas.microsoft.com/office/drawing/2014/main" id="{B605CB7C-E6AE-0CAF-13C5-00670FDB2978}"/>
              </a:ext>
            </a:extLst>
          </p:cNvPr>
          <p:cNvSpPr/>
          <p:nvPr/>
        </p:nvSpPr>
        <p:spPr>
          <a:xfrm>
            <a:off x="3422384" y="52196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圓角矩形 79">
            <a:extLst>
              <a:ext uri="{FF2B5EF4-FFF2-40B4-BE49-F238E27FC236}">
                <a16:creationId xmlns:a16="http://schemas.microsoft.com/office/drawing/2014/main" id="{25DDC4EA-9043-2978-C576-33ADFFE2D3E8}"/>
              </a:ext>
            </a:extLst>
          </p:cNvPr>
          <p:cNvSpPr/>
          <p:nvPr/>
        </p:nvSpPr>
        <p:spPr>
          <a:xfrm>
            <a:off x="4005301" y="521961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98069929-4DEE-2C40-3A84-7E509EC69AE2}"/>
              </a:ext>
            </a:extLst>
          </p:cNvPr>
          <p:cNvSpPr/>
          <p:nvPr/>
        </p:nvSpPr>
        <p:spPr>
          <a:xfrm>
            <a:off x="4588218" y="521961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2" name="圓角矩形 81">
            <a:extLst>
              <a:ext uri="{FF2B5EF4-FFF2-40B4-BE49-F238E27FC236}">
                <a16:creationId xmlns:a16="http://schemas.microsoft.com/office/drawing/2014/main" id="{A4246D34-2A8F-D0B3-6834-6545334F2639}"/>
              </a:ext>
            </a:extLst>
          </p:cNvPr>
          <p:cNvSpPr/>
          <p:nvPr/>
        </p:nvSpPr>
        <p:spPr>
          <a:xfrm>
            <a:off x="2255308" y="31739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3" name="圓角矩形 82">
            <a:extLst>
              <a:ext uri="{FF2B5EF4-FFF2-40B4-BE49-F238E27FC236}">
                <a16:creationId xmlns:a16="http://schemas.microsoft.com/office/drawing/2014/main" id="{22454C6F-BDE4-5EA8-63BA-32323A48E083}"/>
              </a:ext>
            </a:extLst>
          </p:cNvPr>
          <p:cNvSpPr/>
          <p:nvPr/>
        </p:nvSpPr>
        <p:spPr>
          <a:xfrm>
            <a:off x="2838846" y="31739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4" name="圓角矩形 83">
            <a:extLst>
              <a:ext uri="{FF2B5EF4-FFF2-40B4-BE49-F238E27FC236}">
                <a16:creationId xmlns:a16="http://schemas.microsoft.com/office/drawing/2014/main" id="{C454FCB8-917B-4EE3-9D38-FE0379C871F1}"/>
              </a:ext>
            </a:extLst>
          </p:cNvPr>
          <p:cNvSpPr/>
          <p:nvPr/>
        </p:nvSpPr>
        <p:spPr>
          <a:xfrm>
            <a:off x="3421763" y="31739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5" name="圓角矩形 84">
            <a:extLst>
              <a:ext uri="{FF2B5EF4-FFF2-40B4-BE49-F238E27FC236}">
                <a16:creationId xmlns:a16="http://schemas.microsoft.com/office/drawing/2014/main" id="{5CBF80E2-B535-E860-7610-68FE567E8B14}"/>
              </a:ext>
            </a:extLst>
          </p:cNvPr>
          <p:cNvSpPr/>
          <p:nvPr/>
        </p:nvSpPr>
        <p:spPr>
          <a:xfrm>
            <a:off x="4004680" y="31739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6" name="圓角矩形 85">
            <a:extLst>
              <a:ext uri="{FF2B5EF4-FFF2-40B4-BE49-F238E27FC236}">
                <a16:creationId xmlns:a16="http://schemas.microsoft.com/office/drawing/2014/main" id="{09F4531D-C74B-8FD2-1A18-05B0B52CEC4C}"/>
              </a:ext>
            </a:extLst>
          </p:cNvPr>
          <p:cNvSpPr/>
          <p:nvPr/>
        </p:nvSpPr>
        <p:spPr>
          <a:xfrm>
            <a:off x="4579427" y="31739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16DDA635-18C5-E473-8AB5-387CA224E482}"/>
              </a:ext>
            </a:extLst>
          </p:cNvPr>
          <p:cNvCxnSpPr>
            <a:cxnSpLocks/>
          </p:cNvCxnSpPr>
          <p:nvPr/>
        </p:nvCxnSpPr>
        <p:spPr>
          <a:xfrm flipV="1">
            <a:off x="2483042" y="36005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82799154-4C2E-FC22-3319-D26D3CDF2D68}"/>
              </a:ext>
            </a:extLst>
          </p:cNvPr>
          <p:cNvCxnSpPr>
            <a:cxnSpLocks/>
          </p:cNvCxnSpPr>
          <p:nvPr/>
        </p:nvCxnSpPr>
        <p:spPr>
          <a:xfrm flipV="1">
            <a:off x="3063236" y="36005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2FA96EF0-C3F2-247C-225E-81049202E10D}"/>
              </a:ext>
            </a:extLst>
          </p:cNvPr>
          <p:cNvCxnSpPr>
            <a:cxnSpLocks/>
          </p:cNvCxnSpPr>
          <p:nvPr/>
        </p:nvCxnSpPr>
        <p:spPr>
          <a:xfrm flipV="1">
            <a:off x="3643430" y="36005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8EE1F8A5-8E8F-28C6-68B7-BFFF8A8AF15F}"/>
              </a:ext>
            </a:extLst>
          </p:cNvPr>
          <p:cNvCxnSpPr>
            <a:cxnSpLocks/>
          </p:cNvCxnSpPr>
          <p:nvPr/>
        </p:nvCxnSpPr>
        <p:spPr>
          <a:xfrm flipV="1">
            <a:off x="4223624" y="36005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1E11C61A-444F-4842-1CEB-2B1EE08075B4}"/>
              </a:ext>
            </a:extLst>
          </p:cNvPr>
          <p:cNvCxnSpPr>
            <a:cxnSpLocks/>
          </p:cNvCxnSpPr>
          <p:nvPr/>
        </p:nvCxnSpPr>
        <p:spPr>
          <a:xfrm flipV="1">
            <a:off x="4803817" y="36005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5954B22-0429-C987-DAD1-A834876404E3}"/>
                  </a:ext>
                </a:extLst>
              </p:cNvPr>
              <p:cNvSpPr txBox="1"/>
              <p:nvPr/>
            </p:nvSpPr>
            <p:spPr>
              <a:xfrm>
                <a:off x="4142626" y="27150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5954B22-0429-C987-DAD1-A8348764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626" y="2715066"/>
                <a:ext cx="1472889" cy="369332"/>
              </a:xfrm>
              <a:prstGeom prst="rect">
                <a:avLst/>
              </a:prstGeom>
              <a:blipFill>
                <a:blip r:embed="rId6"/>
                <a:stretch>
                  <a:fillRect r="-98291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08102A85-73E7-79C7-0BC6-92C2064B442C}"/>
                  </a:ext>
                </a:extLst>
              </p:cNvPr>
              <p:cNvSpPr txBox="1"/>
              <p:nvPr/>
            </p:nvSpPr>
            <p:spPr>
              <a:xfrm>
                <a:off x="3204189" y="2726064"/>
                <a:ext cx="8018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08102A85-73E7-79C7-0BC6-92C2064B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89" y="2726064"/>
                <a:ext cx="8018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內容版面配置區 2">
            <a:extLst>
              <a:ext uri="{FF2B5EF4-FFF2-40B4-BE49-F238E27FC236}">
                <a16:creationId xmlns:a16="http://schemas.microsoft.com/office/drawing/2014/main" id="{40440265-CFFB-E8B4-A5D9-3D7A3B779179}"/>
              </a:ext>
            </a:extLst>
          </p:cNvPr>
          <p:cNvSpPr txBox="1">
            <a:spLocks/>
          </p:cNvSpPr>
          <p:nvPr/>
        </p:nvSpPr>
        <p:spPr>
          <a:xfrm>
            <a:off x="10004744" y="4586582"/>
            <a:ext cx="1600558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Language Modeling</a:t>
            </a:r>
            <a:endParaRPr kumimoji="1" lang="zh-TW" altLang="en-US" sz="2400" dirty="0"/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20D097-1B5B-639C-CB67-AE896FBF1E44}"/>
              </a:ext>
            </a:extLst>
          </p:cNvPr>
          <p:cNvCxnSpPr>
            <a:cxnSpLocks/>
          </p:cNvCxnSpPr>
          <p:nvPr/>
        </p:nvCxnSpPr>
        <p:spPr>
          <a:xfrm flipH="1">
            <a:off x="9480358" y="5011322"/>
            <a:ext cx="52438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內容版面配置區 2">
            <a:extLst>
              <a:ext uri="{FF2B5EF4-FFF2-40B4-BE49-F238E27FC236}">
                <a16:creationId xmlns:a16="http://schemas.microsoft.com/office/drawing/2014/main" id="{3997A10C-8705-FBE2-829C-2D256E3636C8}"/>
              </a:ext>
            </a:extLst>
          </p:cNvPr>
          <p:cNvSpPr txBox="1">
            <a:spLocks/>
          </p:cNvSpPr>
          <p:nvPr/>
        </p:nvSpPr>
        <p:spPr>
          <a:xfrm>
            <a:off x="5608399" y="3582319"/>
            <a:ext cx="1600558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zh-TW" altLang="en-US" sz="2400" b="1" dirty="0">
                <a:ea typeface="Microsoft JhengHei" panose="020B0604030504040204" pitchFamily="34" charset="-120"/>
                <a:cs typeface="+mn-lt"/>
              </a:rPr>
              <a:t>目標函數：</a:t>
            </a:r>
            <a:endParaRPr kumimoji="1"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6601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3" grpId="0" animBg="1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92" grpId="0"/>
      <p:bldP spid="93" grpId="0"/>
      <p:bldP spid="94" grpId="0"/>
      <p:bldP spid="9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1AE638-53AF-2A7F-4A7C-16F288A8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</a:t>
            </a:r>
            <a:r>
              <a:rPr kumimoji="1" lang="en-US" altLang="zh-TW" dirty="0"/>
              <a:t> – Steps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F344113-36F1-7BA4-824E-25C9E9914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11444"/>
                <a:ext cx="10058400" cy="1033416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Step 0: Reference-candidate pairs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400" dirty="0"/>
                  <a:t> and the pre-trained BERT model</a:t>
                </a:r>
              </a:p>
              <a:p>
                <a:r>
                  <a:rPr kumimoji="1" lang="en-US" altLang="zh-TW" sz="2400" dirty="0"/>
                  <a:t>Step 1: Data augmentation for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400" dirty="0"/>
                  <a:t> to to perform pre-training</a:t>
                </a:r>
              </a:p>
              <a:p>
                <a:pPr marL="0" indent="0">
                  <a:buNone/>
                </a:pPr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F344113-36F1-7BA4-824E-25C9E9914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11444"/>
                <a:ext cx="10058400" cy="1033416"/>
              </a:xfrm>
              <a:blipFill>
                <a:blip r:embed="rId2"/>
                <a:stretch>
                  <a:fillRect l="-1009" t="-7229" b="-36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C26D1C-8586-817C-B7C0-F31BAC34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4C49D03-16BD-5220-2E38-1DD273DB4260}"/>
                  </a:ext>
                </a:extLst>
              </p:cNvPr>
              <p:cNvSpPr txBox="1"/>
              <p:nvPr/>
            </p:nvSpPr>
            <p:spPr>
              <a:xfrm>
                <a:off x="1154084" y="2844860"/>
                <a:ext cx="10058399" cy="2805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2400" dirty="0"/>
                  <a:t>Data augmentation strategies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Random masking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Back-translation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Dropping words randomly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2400" dirty="0"/>
                  <a:t>Total 6.5 million variants of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400" dirty="0"/>
                  <a:t> were created.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4C49D03-16BD-5220-2E38-1DD273DB4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84" y="2844860"/>
                <a:ext cx="10058399" cy="2805063"/>
              </a:xfrm>
              <a:prstGeom prst="rect">
                <a:avLst/>
              </a:prstGeom>
              <a:blipFill>
                <a:blip r:embed="rId3"/>
                <a:stretch>
                  <a:fillRect l="-883" b="-40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F5BF329E-0116-498E-1E97-59DF8BD3594D}"/>
              </a:ext>
            </a:extLst>
          </p:cNvPr>
          <p:cNvSpPr txBox="1"/>
          <p:nvPr/>
        </p:nvSpPr>
        <p:spPr>
          <a:xfrm>
            <a:off x="2707005" y="5829300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4FFD888-3E01-F0C7-FFE2-8C7928AF661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4720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814638-E9D0-722E-838D-F6A402231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Random masking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0DF5FD-D8FF-7A3D-5237-5B159563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014302-E722-AC7C-28EC-3F84EF1A23C0}"/>
              </a:ext>
            </a:extLst>
          </p:cNvPr>
          <p:cNvSpPr txBox="1"/>
          <p:nvPr/>
        </p:nvSpPr>
        <p:spPr>
          <a:xfrm>
            <a:off x="1323802" y="2518680"/>
            <a:ext cx="2149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Token masking</a:t>
            </a:r>
            <a:endParaRPr kumimoji="1" lang="zh-TW" altLang="en-US" sz="24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86ED859-5BFB-3879-80DB-39D6BC1B126C}"/>
              </a:ext>
            </a:extLst>
          </p:cNvPr>
          <p:cNvSpPr txBox="1"/>
          <p:nvPr/>
        </p:nvSpPr>
        <p:spPr>
          <a:xfrm>
            <a:off x="1154084" y="1588770"/>
            <a:ext cx="1005839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Two kinds of masking strategies were adopted:</a:t>
            </a:r>
            <a:endParaRPr kumimoji="1"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8EC7737-547B-F0A2-3700-1227F0792D3C}"/>
              </a:ext>
            </a:extLst>
          </p:cNvPr>
          <p:cNvSpPr txBox="1"/>
          <p:nvPr/>
        </p:nvSpPr>
        <p:spPr>
          <a:xfrm>
            <a:off x="1323802" y="4037024"/>
            <a:ext cx="2149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Span masking</a:t>
            </a:r>
            <a:endParaRPr kumimoji="1" lang="zh-TW" altLang="en-US" sz="24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3D086B-C1E6-DD90-ACE9-DF7D7BD79932}"/>
              </a:ext>
            </a:extLst>
          </p:cNvPr>
          <p:cNvSpPr txBox="1"/>
          <p:nvPr/>
        </p:nvSpPr>
        <p:spPr>
          <a:xfrm>
            <a:off x="1323802" y="3185519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attending a conference.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9EFE17-68E8-B3CD-7792-CF981095F024}"/>
              </a:ext>
            </a:extLst>
          </p:cNvPr>
          <p:cNvSpPr txBox="1"/>
          <p:nvPr/>
        </p:nvSpPr>
        <p:spPr>
          <a:xfrm>
            <a:off x="6471112" y="3185519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</a:t>
            </a:r>
            <a:r>
              <a:rPr kumimoji="1" lang="en-US" altLang="zh-TW" b="1" dirty="0">
                <a:solidFill>
                  <a:srgbClr val="FF0000"/>
                </a:solidFill>
              </a:rPr>
              <a:t>[MASK] </a:t>
            </a:r>
            <a:r>
              <a:rPr kumimoji="1" lang="en-US" altLang="zh-TW" dirty="0"/>
              <a:t>a conference.</a:t>
            </a:r>
            <a:endParaRPr kumimoji="1" lang="zh-TW" altLang="en-US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D1B80E8A-AB21-3A25-1E19-5C822E69A8E1}"/>
              </a:ext>
            </a:extLst>
          </p:cNvPr>
          <p:cNvCxnSpPr/>
          <p:nvPr/>
        </p:nvCxnSpPr>
        <p:spPr>
          <a:xfrm>
            <a:off x="5032004" y="3508684"/>
            <a:ext cx="11321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DF158A1-9231-6228-EB9A-B87A2AFE9BAC}"/>
              </a:ext>
            </a:extLst>
          </p:cNvPr>
          <p:cNvSpPr txBox="1"/>
          <p:nvPr/>
        </p:nvSpPr>
        <p:spPr>
          <a:xfrm>
            <a:off x="1323802" y="4680159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attending a conference.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5E71C53-336B-95A5-BDD9-5CED454B4B27}"/>
              </a:ext>
            </a:extLst>
          </p:cNvPr>
          <p:cNvSpPr txBox="1"/>
          <p:nvPr/>
        </p:nvSpPr>
        <p:spPr>
          <a:xfrm>
            <a:off x="6471112" y="4680159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</a:t>
            </a:r>
            <a:r>
              <a:rPr kumimoji="1" lang="en-US" altLang="zh-TW" b="1" dirty="0">
                <a:solidFill>
                  <a:srgbClr val="FF0000"/>
                </a:solidFill>
              </a:rPr>
              <a:t>[MASK]</a:t>
            </a:r>
            <a:r>
              <a:rPr kumimoji="1" lang="en-US" altLang="zh-TW" dirty="0"/>
              <a:t> </a:t>
            </a:r>
            <a:r>
              <a:rPr kumimoji="1" lang="en-US" altLang="zh-TW" b="1" dirty="0">
                <a:solidFill>
                  <a:srgbClr val="FF0000"/>
                </a:solidFill>
              </a:rPr>
              <a:t>[MASK]</a:t>
            </a:r>
            <a:r>
              <a:rPr kumimoji="1" lang="en-US" altLang="zh-TW" dirty="0"/>
              <a:t> </a:t>
            </a:r>
            <a:r>
              <a:rPr kumimoji="1" lang="en-US" altLang="zh-TW" b="1" dirty="0">
                <a:solidFill>
                  <a:srgbClr val="FF0000"/>
                </a:solidFill>
              </a:rPr>
              <a:t>[MASK]</a:t>
            </a:r>
            <a:r>
              <a:rPr kumimoji="1" lang="en-US" altLang="zh-TW" dirty="0"/>
              <a:t>.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272BED4-ACF2-8C94-FB34-9A3848723FC3}"/>
              </a:ext>
            </a:extLst>
          </p:cNvPr>
          <p:cNvCxnSpPr/>
          <p:nvPr/>
        </p:nvCxnSpPr>
        <p:spPr>
          <a:xfrm>
            <a:off x="5032004" y="5003324"/>
            <a:ext cx="11321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AC17780B-8BA9-5AC6-EBDF-2E24B9EE7560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1116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4CF3C-D65F-1657-5EF1-4FEC5FB4F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Backtranslation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C46BCB-ADB8-97A1-BC68-16E762BE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D7480AC-A57E-48E0-8365-FF00857AB9F1}"/>
              </a:ext>
            </a:extLst>
          </p:cNvPr>
          <p:cNvGrpSpPr/>
          <p:nvPr/>
        </p:nvGrpSpPr>
        <p:grpSpPr>
          <a:xfrm>
            <a:off x="1616201" y="2619054"/>
            <a:ext cx="8940269" cy="3091240"/>
            <a:chOff x="1209571" y="2706832"/>
            <a:chExt cx="6302396" cy="2076048"/>
          </a:xfrm>
        </p:grpSpPr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4AA3DB02-592D-953E-AA95-15FA28DD8BBF}"/>
                </a:ext>
              </a:extLst>
            </p:cNvPr>
            <p:cNvSpPr/>
            <p:nvPr/>
          </p:nvSpPr>
          <p:spPr>
            <a:xfrm>
              <a:off x="1209571" y="2708909"/>
              <a:ext cx="929847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L1 sentence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向右箭號 5">
              <a:extLst>
                <a:ext uri="{FF2B5EF4-FFF2-40B4-BE49-F238E27FC236}">
                  <a16:creationId xmlns:a16="http://schemas.microsoft.com/office/drawing/2014/main" id="{3D236A6C-585A-022B-84C8-E1DC5A7EF363}"/>
                </a:ext>
              </a:extLst>
            </p:cNvPr>
            <p:cNvSpPr/>
            <p:nvPr/>
          </p:nvSpPr>
          <p:spPr>
            <a:xfrm>
              <a:off x="2303425" y="2975233"/>
              <a:ext cx="574358" cy="167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FCE74CDB-0C40-0736-16FD-1559C17C9341}"/>
                </a:ext>
              </a:extLst>
            </p:cNvPr>
            <p:cNvSpPr/>
            <p:nvPr/>
          </p:nvSpPr>
          <p:spPr>
            <a:xfrm>
              <a:off x="6582124" y="2708909"/>
              <a:ext cx="929843" cy="72009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L2* sentence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向右箭號 7">
              <a:extLst>
                <a:ext uri="{FF2B5EF4-FFF2-40B4-BE49-F238E27FC236}">
                  <a16:creationId xmlns:a16="http://schemas.microsoft.com/office/drawing/2014/main" id="{C1C94117-8677-F0C8-7F7B-08E00D488F16}"/>
                </a:ext>
              </a:extLst>
            </p:cNvPr>
            <p:cNvSpPr/>
            <p:nvPr/>
          </p:nvSpPr>
          <p:spPr>
            <a:xfrm>
              <a:off x="5925762" y="2985373"/>
              <a:ext cx="574358" cy="167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向右箭號 8">
              <a:extLst>
                <a:ext uri="{FF2B5EF4-FFF2-40B4-BE49-F238E27FC236}">
                  <a16:creationId xmlns:a16="http://schemas.microsoft.com/office/drawing/2014/main" id="{B69169C1-80CC-B06F-404A-3EDD7628293F}"/>
                </a:ext>
              </a:extLst>
            </p:cNvPr>
            <p:cNvSpPr/>
            <p:nvPr/>
          </p:nvSpPr>
          <p:spPr>
            <a:xfrm rot="10800000">
              <a:off x="2303425" y="4330940"/>
              <a:ext cx="574358" cy="167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D42D7C5E-B669-1947-2705-95ED0D3F7B70}"/>
                </a:ext>
              </a:extLst>
            </p:cNvPr>
            <p:cNvSpPr/>
            <p:nvPr/>
          </p:nvSpPr>
          <p:spPr>
            <a:xfrm>
              <a:off x="1209575" y="4054477"/>
              <a:ext cx="929843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L1* sentence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F588C0FE-EC81-B84D-895F-F062968D830A}"/>
                </a:ext>
              </a:extLst>
            </p:cNvPr>
            <p:cNvSpPr/>
            <p:nvPr/>
          </p:nvSpPr>
          <p:spPr>
            <a:xfrm>
              <a:off x="3023864" y="2706832"/>
              <a:ext cx="1388300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encoder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(L1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0CD9A2F3-1C94-66FB-6495-550554F1DB36}"/>
                </a:ext>
              </a:extLst>
            </p:cNvPr>
            <p:cNvSpPr/>
            <p:nvPr/>
          </p:nvSpPr>
          <p:spPr>
            <a:xfrm>
              <a:off x="4455459" y="2706832"/>
              <a:ext cx="1388300" cy="72009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decoder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(L2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圓角矩形 12">
              <a:extLst>
                <a:ext uri="{FF2B5EF4-FFF2-40B4-BE49-F238E27FC236}">
                  <a16:creationId xmlns:a16="http://schemas.microsoft.com/office/drawing/2014/main" id="{35E3C437-BBEE-8C42-3CD0-9294D98FF5B0}"/>
                </a:ext>
              </a:extLst>
            </p:cNvPr>
            <p:cNvSpPr/>
            <p:nvPr/>
          </p:nvSpPr>
          <p:spPr>
            <a:xfrm>
              <a:off x="3023864" y="4054477"/>
              <a:ext cx="1403118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decoder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(L1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圓角矩形 13">
              <a:extLst>
                <a:ext uri="{FF2B5EF4-FFF2-40B4-BE49-F238E27FC236}">
                  <a16:creationId xmlns:a16="http://schemas.microsoft.com/office/drawing/2014/main" id="{8430F4C0-6B74-A540-A676-204A2997DF80}"/>
                </a:ext>
              </a:extLst>
            </p:cNvPr>
            <p:cNvSpPr/>
            <p:nvPr/>
          </p:nvSpPr>
          <p:spPr>
            <a:xfrm>
              <a:off x="4460759" y="4062790"/>
              <a:ext cx="1390240" cy="72009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encoder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(L2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向右箭號 14">
              <a:extLst>
                <a:ext uri="{FF2B5EF4-FFF2-40B4-BE49-F238E27FC236}">
                  <a16:creationId xmlns:a16="http://schemas.microsoft.com/office/drawing/2014/main" id="{8DE04CE9-8D2B-6A81-4704-C93B1082CC41}"/>
                </a:ext>
              </a:extLst>
            </p:cNvPr>
            <p:cNvSpPr/>
            <p:nvPr/>
          </p:nvSpPr>
          <p:spPr>
            <a:xfrm rot="8227016">
              <a:off x="5801014" y="3951024"/>
              <a:ext cx="1015691" cy="2069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C13D6C4-A0EA-181A-9689-327E2EAF0232}"/>
                </a:ext>
              </a:extLst>
            </p:cNvPr>
            <p:cNvSpPr txBox="1"/>
            <p:nvPr/>
          </p:nvSpPr>
          <p:spPr>
            <a:xfrm rot="5400000">
              <a:off x="1361546" y="3441411"/>
              <a:ext cx="537420" cy="585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4800" dirty="0">
                  <a:solidFill>
                    <a:schemeClr val="accent2">
                      <a:lumMod val="75000"/>
                    </a:schemeClr>
                  </a:solidFill>
                </a:rPr>
                <a:t>～</a:t>
              </a: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0870D9E-D01B-D7B2-1EF2-1EEAEC294B44}"/>
              </a:ext>
            </a:extLst>
          </p:cNvPr>
          <p:cNvSpPr txBox="1"/>
          <p:nvPr/>
        </p:nvSpPr>
        <p:spPr>
          <a:xfrm>
            <a:off x="1501901" y="1585914"/>
            <a:ext cx="528751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L1: English; L2: French or German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9B7D614-3157-0352-F4C8-7058CBED4D9B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828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755BB-8713-7DA7-30B5-22BBAD50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Dropping words randomly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740559-1BE6-D7EB-D4B1-FE007B39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8950834-F1D1-D068-A5D6-1B56E8964998}"/>
              </a:ext>
            </a:extLst>
          </p:cNvPr>
          <p:cNvSpPr txBox="1"/>
          <p:nvPr/>
        </p:nvSpPr>
        <p:spPr>
          <a:xfrm>
            <a:off x="1575262" y="3345864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attending a conference.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3A9EBE9-A2D0-3901-2C8A-84FC7F2A970F}"/>
              </a:ext>
            </a:extLst>
          </p:cNvPr>
          <p:cNvSpPr txBox="1"/>
          <p:nvPr/>
        </p:nvSpPr>
        <p:spPr>
          <a:xfrm>
            <a:off x="6722572" y="3345864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to Vancouver for attending a conference.</a:t>
            </a:r>
            <a:endParaRPr kumimoji="1" lang="zh-TW" alt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72D464EB-56A8-EA8E-6025-56CDB24C815C}"/>
              </a:ext>
            </a:extLst>
          </p:cNvPr>
          <p:cNvCxnSpPr/>
          <p:nvPr/>
        </p:nvCxnSpPr>
        <p:spPr>
          <a:xfrm>
            <a:off x="5283464" y="3669029"/>
            <a:ext cx="11321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78E58CC-1EA0-D49D-1E2C-7243A64067C3}"/>
              </a:ext>
            </a:extLst>
          </p:cNvPr>
          <p:cNvSpPr txBox="1"/>
          <p:nvPr/>
        </p:nvSpPr>
        <p:spPr>
          <a:xfrm>
            <a:off x="1513331" y="1825944"/>
            <a:ext cx="8807959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authors found it useful in their experiments to randomly drop words to create other examples.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3C79AC-F9D5-5E3C-9DA0-1A91BD7AED3C}"/>
              </a:ext>
            </a:extLst>
          </p:cNvPr>
          <p:cNvSpPr txBox="1"/>
          <p:nvPr/>
        </p:nvSpPr>
        <p:spPr>
          <a:xfrm>
            <a:off x="2707005" y="5829300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464650-8A5A-77BD-027A-691A7F1EF00F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2216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9BD11B-E074-EEFA-A42F-46E78697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</a:t>
            </a:r>
            <a:r>
              <a:rPr kumimoji="1" lang="en-US" altLang="zh-TW" dirty="0"/>
              <a:t> – Step 3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2CF5E4-EDCB-CBE2-515D-9703F4FA1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83328"/>
                <a:ext cx="10058400" cy="1182731"/>
              </a:xfrm>
            </p:spPr>
            <p:txBody>
              <a:bodyPr>
                <a:normAutofit/>
              </a:bodyPr>
              <a:lstStyle/>
              <a:p>
                <a:r>
                  <a:rPr kumimoji="1" lang="en" altLang="zh-TW" dirty="0"/>
                  <a:t>Step 3: Pre-training each sentence pair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dirty="0"/>
                  <a:t> with the following tasks.</a:t>
                </a:r>
              </a:p>
              <a:p>
                <a:r>
                  <a:rPr kumimoji="1" lang="en-US" altLang="zh-TW" dirty="0"/>
                  <a:t>Note that this is not conventional BERT pre-training! It is 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multi-task pre-training</a:t>
                </a:r>
                <a:r>
                  <a:rPr kumimoji="1" lang="en-US" altLang="zh-TW" dirty="0"/>
                  <a:t>!</a:t>
                </a:r>
                <a:endParaRPr kumimoji="1" lang="en" altLang="zh-TW" dirty="0"/>
              </a:p>
              <a:p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2CF5E4-EDCB-CBE2-515D-9703F4FA1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83328"/>
                <a:ext cx="10058400" cy="1182731"/>
              </a:xfrm>
              <a:blipFill>
                <a:blip r:embed="rId2"/>
                <a:stretch>
                  <a:fillRect l="-631" t="-53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9FBA3-2ADC-C0A6-9994-661326CCB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53B2D-00AE-276F-2636-80D1073B1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526030"/>
            <a:ext cx="9858947" cy="226403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A208862-6D30-39DE-072F-3E0632D16984}"/>
              </a:ext>
            </a:extLst>
          </p:cNvPr>
          <p:cNvSpPr txBox="1"/>
          <p:nvPr/>
        </p:nvSpPr>
        <p:spPr>
          <a:xfrm>
            <a:off x="8206740" y="4968476"/>
            <a:ext cx="354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dirty="0"/>
              <a:t>Regression: mean squared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dirty="0"/>
              <a:t>Multiclass: Cross-entropy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2298937-30B3-26C9-C089-8B20873C2B96}"/>
                  </a:ext>
                </a:extLst>
              </p:cNvPr>
              <p:cNvSpPr txBox="1"/>
              <p:nvPr/>
            </p:nvSpPr>
            <p:spPr>
              <a:xfrm>
                <a:off x="1314450" y="4968476"/>
                <a:ext cx="6057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dirty="0"/>
                  <a:t>Ground-truth values can be computed for each 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1800" dirty="0"/>
                  <a:t> </a:t>
                </a:r>
                <a:r>
                  <a:rPr kumimoji="1" lang="en-US" altLang="zh-TW" dirty="0"/>
                  <a:t>pair!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dirty="0"/>
                  <a:t>Losses for the six tasks were sum up during pre-training.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2298937-30B3-26C9-C089-8B20873C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0" y="4968476"/>
                <a:ext cx="6057900" cy="646331"/>
              </a:xfrm>
              <a:prstGeom prst="rect">
                <a:avLst/>
              </a:prstGeom>
              <a:blipFill>
                <a:blip r:embed="rId4"/>
                <a:stretch>
                  <a:fillRect l="-628" t="-3846" b="-13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中括弧 7">
            <a:extLst>
              <a:ext uri="{FF2B5EF4-FFF2-40B4-BE49-F238E27FC236}">
                <a16:creationId xmlns:a16="http://schemas.microsoft.com/office/drawing/2014/main" id="{DB0B9D7D-B168-B61B-48E0-C6A3F5BBD9B7}"/>
              </a:ext>
            </a:extLst>
          </p:cNvPr>
          <p:cNvSpPr/>
          <p:nvPr/>
        </p:nvSpPr>
        <p:spPr>
          <a:xfrm>
            <a:off x="1097280" y="2994173"/>
            <a:ext cx="91440" cy="1596224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b="1" dirty="0"/>
          </a:p>
        </p:txBody>
      </p:sp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E5F44762-3997-2CEE-D12C-972D09D544E1}"/>
              </a:ext>
            </a:extLst>
          </p:cNvPr>
          <p:cNvCxnSpPr>
            <a:stCxn id="8" idx="1"/>
            <a:endCxn id="7" idx="1"/>
          </p:cNvCxnSpPr>
          <p:nvPr/>
        </p:nvCxnSpPr>
        <p:spPr>
          <a:xfrm rot="10800000" flipH="1" flipV="1">
            <a:off x="1097280" y="3792284"/>
            <a:ext cx="217170" cy="1499357"/>
          </a:xfrm>
          <a:prstGeom prst="bentConnector3">
            <a:avLst>
              <a:gd name="adj1" fmla="val -10526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B1EAAE-3912-B350-9DF2-CDBA607DB24C}"/>
              </a:ext>
            </a:extLst>
          </p:cNvPr>
          <p:cNvSpPr txBox="1"/>
          <p:nvPr/>
        </p:nvSpPr>
        <p:spPr>
          <a:xfrm>
            <a:off x="2707005" y="5829300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01ED25-262D-932A-F6ED-E1B69C2D90C6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6945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4CDFFE-D5CE-1B71-8DE7-56DFF85F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Task 4: Backtranslation Likelihood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507CD8-D74D-70FE-2049-9904EC40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99598F-6363-923C-2FB9-A206CE700EA1}"/>
              </a:ext>
            </a:extLst>
          </p:cNvPr>
          <p:cNvSpPr txBox="1"/>
          <p:nvPr/>
        </p:nvSpPr>
        <p:spPr>
          <a:xfrm>
            <a:off x="1266825" y="1554480"/>
            <a:ext cx="965835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Existing translation models (trained) are needed.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Transformers (Vaswani et al., 2017): EN-FR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Transformers (Vaswani et al., 2017): DE-EN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Equations use EN-FR for an example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4FA1B47-1269-19A3-3912-4304293CF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034" y="3789781"/>
            <a:ext cx="4139111" cy="4041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E208032-A2EF-E8DC-0886-291B35DA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34" y="4708370"/>
            <a:ext cx="3825966" cy="59515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B6A1C-C6D1-7F61-B40F-21843388F641}"/>
              </a:ext>
            </a:extLst>
          </p:cNvPr>
          <p:cNvSpPr txBox="1"/>
          <p:nvPr/>
        </p:nvSpPr>
        <p:spPr>
          <a:xfrm>
            <a:off x="3280410" y="4297680"/>
            <a:ext cx="609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Best translated French sentence (details absent in the paper)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6C480095-6782-8D7D-B43B-91E5C6B7E5ED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540908" y="4193938"/>
            <a:ext cx="739503" cy="28840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27D8BC6-ACFB-6D7D-2A57-3FBFCFAFFAD3}"/>
                  </a:ext>
                </a:extLst>
              </p:cNvPr>
              <p:cNvSpPr txBox="1"/>
              <p:nvPr/>
            </p:nvSpPr>
            <p:spPr>
              <a:xfrm>
                <a:off x="6850380" y="3317725"/>
                <a:ext cx="22593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27D8BC6-ACFB-6D7D-2A57-3FBFCFAFF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380" y="3317725"/>
                <a:ext cx="225933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肘形接點 17">
            <a:extLst>
              <a:ext uri="{FF2B5EF4-FFF2-40B4-BE49-F238E27FC236}">
                <a16:creationId xmlns:a16="http://schemas.microsoft.com/office/drawing/2014/main" id="{DA1CFD91-FE4B-E423-730C-5931958F21E2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5952174" y="3502390"/>
            <a:ext cx="898207" cy="23758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B775D3C-DC58-2734-C566-F5A4D6B8C4A4}"/>
              </a:ext>
            </a:extLst>
          </p:cNvPr>
          <p:cNvSpPr txBox="1"/>
          <p:nvPr/>
        </p:nvSpPr>
        <p:spPr>
          <a:xfrm>
            <a:off x="3638550" y="5425761"/>
            <a:ext cx="27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Backtranslation Likelihood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2" name="肘形接點 21">
            <a:extLst>
              <a:ext uri="{FF2B5EF4-FFF2-40B4-BE49-F238E27FC236}">
                <a16:creationId xmlns:a16="http://schemas.microsoft.com/office/drawing/2014/main" id="{5B226138-3C24-40DC-F16F-C9B7C9F3697C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926080" y="5303521"/>
            <a:ext cx="712470" cy="30690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85465ABF-6EE5-201B-A74D-D6BA116DBBC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3629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518A6-6422-9CC5-EAF2-5D949F587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Task 5 and Task 6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F0E8D4-1394-CC62-2459-26FEAC89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4B06751-0D4C-DF57-91C3-6D44A8AC7D82}"/>
              </a:ext>
            </a:extLst>
          </p:cNvPr>
          <p:cNvSpPr txBox="1"/>
          <p:nvPr/>
        </p:nvSpPr>
        <p:spPr>
          <a:xfrm>
            <a:off x="1266825" y="1554480"/>
            <a:ext cx="965835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b="1" dirty="0"/>
              <a:t>Textual Entailment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We report the probability of three labels: </a:t>
            </a:r>
            <a:r>
              <a:rPr kumimoji="1" lang="en" altLang="zh-TW" sz="2400" dirty="0">
                <a:solidFill>
                  <a:srgbClr val="FF0000"/>
                </a:solidFill>
              </a:rPr>
              <a:t>Entail</a:t>
            </a:r>
            <a:r>
              <a:rPr kumimoji="1" lang="en" altLang="zh-TW" sz="2400" dirty="0"/>
              <a:t>, </a:t>
            </a:r>
            <a:r>
              <a:rPr kumimoji="1" lang="en" altLang="zh-TW" sz="2400" dirty="0">
                <a:solidFill>
                  <a:srgbClr val="FF0000"/>
                </a:solidFill>
              </a:rPr>
              <a:t>Contradict</a:t>
            </a:r>
            <a:r>
              <a:rPr kumimoji="1" lang="en" altLang="zh-TW" sz="2400" dirty="0"/>
              <a:t>, and </a:t>
            </a:r>
            <a:r>
              <a:rPr kumimoji="1" lang="en" altLang="zh-TW" sz="2400" dirty="0">
                <a:solidFill>
                  <a:srgbClr val="FF0000"/>
                </a:solidFill>
              </a:rPr>
              <a:t>Neutral</a:t>
            </a:r>
            <a:r>
              <a:rPr kumimoji="1" lang="en" altLang="zh-TW" sz="2400" dirty="0"/>
              <a:t>, using BERT fine-tuned on the MNLI dataset.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b="1" dirty="0"/>
              <a:t>Backtranslation flag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A </a:t>
            </a:r>
            <a:r>
              <a:rPr kumimoji="1" lang="en" altLang="zh-TW" sz="2400" dirty="0">
                <a:solidFill>
                  <a:srgbClr val="FF0000"/>
                </a:solidFill>
              </a:rPr>
              <a:t>Boolean</a:t>
            </a:r>
            <a:r>
              <a:rPr kumimoji="1" lang="en" altLang="zh-TW" sz="2400" dirty="0"/>
              <a:t> that indicates whether the perturbation was generated with </a:t>
            </a:r>
            <a:r>
              <a:rPr kumimoji="1" lang="en" altLang="zh-TW" sz="2400" u="sng" dirty="0"/>
              <a:t>backtranslation</a:t>
            </a:r>
            <a:r>
              <a:rPr kumimoji="1" lang="en" altLang="zh-TW" sz="2400" dirty="0"/>
              <a:t> or with </a:t>
            </a:r>
            <a:r>
              <a:rPr kumimoji="1" lang="en" altLang="zh-TW" sz="2400" u="sng" dirty="0"/>
              <a:t>mask-filling</a:t>
            </a:r>
            <a:r>
              <a:rPr kumimoji="1" lang="en" altLang="zh-TW" sz="2400" dirty="0"/>
              <a:t>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377348-ACC6-94D9-8AD8-BFED721480A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5488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94A54B-F7D4-5647-A05C-0123FF8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</a:t>
            </a:r>
            <a:r>
              <a:rPr kumimoji="1" lang="en-US" altLang="zh-TW" dirty="0"/>
              <a:t> – Final Step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D5C75F-81B6-F180-5A13-3644DFBE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86A12F-A350-C53A-821A-8056CF12C12B}"/>
              </a:ext>
            </a:extLst>
          </p:cNvPr>
          <p:cNvSpPr txBox="1"/>
          <p:nvPr/>
        </p:nvSpPr>
        <p:spPr>
          <a:xfrm>
            <a:off x="1097280" y="1805940"/>
            <a:ext cx="900684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Step 4: Fine-tune the model (trained from Step 3) on the </a:t>
            </a:r>
            <a:r>
              <a:rPr kumimoji="1" lang="en-US" altLang="zh-TW" sz="2400" dirty="0">
                <a:solidFill>
                  <a:srgbClr val="FF0000"/>
                </a:solidFill>
              </a:rPr>
              <a:t>&lt;Reference, Candidate ,Rating&gt; data</a:t>
            </a:r>
            <a:r>
              <a:rPr kumimoji="1" lang="en-US" altLang="zh-TW" sz="2400" dirty="0"/>
              <a:t> using the regression loss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</a:t>
            </a:r>
            <a:r>
              <a:rPr kumimoji="1" lang="en-US" altLang="zh-TW" sz="2400" dirty="0">
                <a:solidFill>
                  <a:srgbClr val="FF0000"/>
                </a:solidFill>
              </a:rPr>
              <a:t>&lt;Reference, Candidate ,Rating&gt; data </a:t>
            </a:r>
            <a:r>
              <a:rPr kumimoji="1" lang="en-US" altLang="zh-TW" sz="2400" dirty="0"/>
              <a:t>include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WMT (machine translation task)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WebNLG</a:t>
            </a:r>
            <a:r>
              <a:rPr kumimoji="1" lang="en-US" altLang="zh-TW" sz="2400" dirty="0"/>
              <a:t> (for general text generation)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5AA8719-F1CF-B6BB-2AB9-94E077AE35C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85216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4CD5B3-86A1-E553-E651-09F058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Summary of BLEURT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630D88-DCD3-5C78-6CAC-F26A0D915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C306285-D415-5637-1CDF-FA30D89999C7}"/>
              </a:ext>
            </a:extLst>
          </p:cNvPr>
          <p:cNvSpPr txBox="1"/>
          <p:nvPr/>
        </p:nvSpPr>
        <p:spPr>
          <a:xfrm>
            <a:off x="1097280" y="1805940"/>
            <a:ext cx="978408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This approach uses (continual) pre-training and fine-tuning to create a learned evaluation metric for machine translation and general NLG.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According to the paper, BLEURT is better aligned to human ratings then </a:t>
            </a: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BLEURT should work for text summarization, but the authors did not test it.</a:t>
            </a:r>
            <a:endParaRPr kumimoji="1"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04A3E9-81AB-532A-8BCA-84F2CB162916}"/>
              </a:ext>
            </a:extLst>
          </p:cNvPr>
          <p:cNvSpPr txBox="1"/>
          <p:nvPr/>
        </p:nvSpPr>
        <p:spPr>
          <a:xfrm>
            <a:off x="2707005" y="5829300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112B541-3D48-CBF4-0F54-14E9F385C3FC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14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68" y="2943225"/>
            <a:ext cx="4071257" cy="1182794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20EFC-5444-6AB2-4FC5-873C0611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[Recap] Language Modeling</a:t>
            </a:r>
            <a:r>
              <a:rPr kumimoji="1" lang="zh-TW" altLang="en-US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and Cross-entropy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DAF791-CFF8-2020-C906-318AAF7F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/>
              <p:nvPr/>
            </p:nvSpPr>
            <p:spPr>
              <a:xfrm>
                <a:off x="739219" y="2496318"/>
                <a:ext cx="4713427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log</m:t>
                      </m:r>
                      <m:r>
                        <a:rPr lang="en-US" altLang="zh-TW" sz="28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nary>
                        <m:naryPr>
                          <m:chr m:val="∏"/>
                          <m:ctrlPr>
                            <a:rPr lang="zh-TW" altLang="zh-TW" sz="2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sz="2800" b="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zh-TW" sz="2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9" y="2496318"/>
                <a:ext cx="4713427" cy="1268552"/>
              </a:xfrm>
              <a:prstGeom prst="rect">
                <a:avLst/>
              </a:prstGeom>
              <a:blipFill>
                <a:blip r:embed="rId2"/>
                <a:stretch>
                  <a:fillRect l="-12366" t="-106931" r="-269" b="-1623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20D097-1B5B-639C-CB67-AE896FBF1E44}"/>
              </a:ext>
            </a:extLst>
          </p:cNvPr>
          <p:cNvCxnSpPr>
            <a:cxnSpLocks/>
          </p:cNvCxnSpPr>
          <p:nvPr/>
        </p:nvCxnSpPr>
        <p:spPr>
          <a:xfrm flipH="1">
            <a:off x="5445026" y="4616328"/>
            <a:ext cx="52438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內容版面配置區 2">
            <a:extLst>
              <a:ext uri="{FF2B5EF4-FFF2-40B4-BE49-F238E27FC236}">
                <a16:creationId xmlns:a16="http://schemas.microsoft.com/office/drawing/2014/main" id="{3997A10C-8705-FBE2-829C-2D256E3636C8}"/>
              </a:ext>
            </a:extLst>
          </p:cNvPr>
          <p:cNvSpPr txBox="1">
            <a:spLocks/>
          </p:cNvSpPr>
          <p:nvPr/>
        </p:nvSpPr>
        <p:spPr>
          <a:xfrm>
            <a:off x="739218" y="1646839"/>
            <a:ext cx="7498002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zh-TW" altLang="en-US" sz="2400" dirty="0">
                <a:ea typeface="Microsoft JhengHei" panose="020B0604030504040204" pitchFamily="34" charset="-120"/>
                <a:cs typeface="+mn-lt"/>
              </a:rPr>
              <a:t>為了使語言模型能夠以分類的形式被訓練，</a:t>
            </a:r>
            <a:r>
              <a:rPr kumimoji="1" lang="zh-TW" altLang="en-US" sz="2400" b="1" dirty="0">
                <a:ea typeface="Microsoft JhengHei" panose="020B0604030504040204" pitchFamily="34" charset="-120"/>
                <a:cs typeface="+mn-lt"/>
              </a:rPr>
              <a:t>通常會取</a:t>
            </a:r>
            <a:r>
              <a:rPr kumimoji="1" lang="en-US" altLang="zh-TW" sz="2400" b="1" dirty="0">
                <a:ea typeface="Microsoft JhengHei" panose="020B0604030504040204" pitchFamily="34" charset="-120"/>
                <a:cs typeface="+mn-lt"/>
              </a:rPr>
              <a:t>log</a:t>
            </a:r>
            <a:endParaRPr kumimoji="1"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1F93492-D1CE-6B84-6ECE-31C4695CF094}"/>
                  </a:ext>
                </a:extLst>
              </p:cNvPr>
              <p:cNvSpPr txBox="1"/>
              <p:nvPr/>
            </p:nvSpPr>
            <p:spPr>
              <a:xfrm>
                <a:off x="739219" y="3949021"/>
                <a:ext cx="4713427" cy="1262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1F93492-D1CE-6B84-6ECE-31C4695CF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9" y="3949021"/>
                <a:ext cx="4713427" cy="1262140"/>
              </a:xfrm>
              <a:prstGeom prst="rect">
                <a:avLst/>
              </a:prstGeom>
              <a:blipFill>
                <a:blip r:embed="rId3"/>
                <a:stretch>
                  <a:fillRect l="-17473" t="-109000" b="-163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E1423BFA-DAA7-5DF8-183E-651D744A69A9}"/>
              </a:ext>
            </a:extLst>
          </p:cNvPr>
          <p:cNvSpPr txBox="1">
            <a:spLocks/>
          </p:cNvSpPr>
          <p:nvPr/>
        </p:nvSpPr>
        <p:spPr>
          <a:xfrm>
            <a:off x="6117634" y="4206828"/>
            <a:ext cx="4495321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zh-TW" altLang="en-US" sz="2400" b="1" dirty="0">
                <a:ea typeface="Microsoft JhengHei" panose="020B0604030504040204" pitchFamily="34" charset="-120"/>
                <a:cs typeface="+mn-lt"/>
              </a:rPr>
              <a:t>加上負號之後就是</a:t>
            </a:r>
            <a:r>
              <a:rPr kumimoji="1" lang="en-US" altLang="zh-TW" sz="2400" b="1" dirty="0">
                <a:ea typeface="Microsoft JhengHei" panose="020B0604030504040204" pitchFamily="34" charset="-120"/>
                <a:cs typeface="+mn-lt"/>
              </a:rPr>
              <a:t> Cross-entropy</a:t>
            </a:r>
            <a:endParaRPr kumimoji="1"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5899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8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4ED7-DD45-081D-F5A9-B5C10840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305C0D-3FB8-5C98-EF2F-548CC97C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dirty="0">
                <a:ea typeface="新細明體"/>
                <a:cs typeface="Calibri Light"/>
              </a:rPr>
              <a:t>(Recap) </a:t>
            </a:r>
            <a:r>
              <a:rPr lang="zh-TW" altLang="en-US" dirty="0">
                <a:ea typeface="新細明體"/>
                <a:cs typeface="Calibri Light"/>
              </a:rPr>
              <a:t>Perplexity</a:t>
            </a:r>
            <a:endParaRPr lang="zh-TW" sz="2400" dirty="0">
              <a:ea typeface="新細明體"/>
              <a:cs typeface="Times New Roman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18ECFB-D5D2-5882-4782-4F7281A91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EA566D1-7F17-C457-C715-8E7CD621C54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8E0318-80EA-3794-88C4-FFBD3EC6CB39}"/>
              </a:ext>
            </a:extLst>
          </p:cNvPr>
          <p:cNvSpPr txBox="1"/>
          <p:nvPr/>
        </p:nvSpPr>
        <p:spPr>
          <a:xfrm>
            <a:off x="653143" y="1706968"/>
            <a:ext cx="1014974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Accuracy is </a:t>
            </a:r>
            <a:r>
              <a:rPr kumimoji="1" lang="en-US" altLang="zh-TW" sz="2400" dirty="0">
                <a:solidFill>
                  <a:srgbClr val="FF0000"/>
                </a:solidFill>
              </a:rPr>
              <a:t>not important </a:t>
            </a:r>
            <a:r>
              <a:rPr kumimoji="1" lang="en-US" altLang="zh-TW" sz="2400" dirty="0"/>
              <a:t>for text generation.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2079D53-1F44-8BE6-1843-F49BEB5220EC}"/>
              </a:ext>
            </a:extLst>
          </p:cNvPr>
          <p:cNvSpPr txBox="1"/>
          <p:nvPr/>
        </p:nvSpPr>
        <p:spPr>
          <a:xfrm>
            <a:off x="653143" y="2318968"/>
            <a:ext cx="10149744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Perplexity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定義</a:t>
            </a:r>
            <a:r>
              <a:rPr kumimoji="1" lang="zh-TW" altLang="en-US" sz="2400" dirty="0"/>
              <a:t>：</a:t>
            </a:r>
            <a:r>
              <a:rPr kumimoji="1" lang="en-US" altLang="zh-TW" sz="2400" dirty="0"/>
              <a:t>language modeling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放在分母的幾何平均數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Why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放在分母？因為是困惑度，值越小越好，代表模型越有自信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9E18AF1-F051-636B-ED6C-D9B1ABC00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31" y="3638330"/>
            <a:ext cx="5102869" cy="2090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B0B33A0-3495-F78E-9CF1-0B302C04A2BE}"/>
                  </a:ext>
                </a:extLst>
              </p:cNvPr>
              <p:cNvSpPr txBox="1"/>
              <p:nvPr/>
            </p:nvSpPr>
            <p:spPr>
              <a:xfrm>
                <a:off x="6782888" y="4916067"/>
                <a:ext cx="3627120" cy="812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zh-TW" altLang="en-US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zh-TW" altLang="en-US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,…,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zh-TW" altLang="en-US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B0B33A0-3495-F78E-9CF1-0B302C04A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888" y="4916067"/>
                <a:ext cx="3627120" cy="812595"/>
              </a:xfrm>
              <a:prstGeom prst="rect">
                <a:avLst/>
              </a:prstGeom>
              <a:blipFill>
                <a:blip r:embed="rId3"/>
                <a:stretch>
                  <a:fillRect l="-11888" t="-95455" b="-16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0D4EB0-30FD-D66C-81EF-329170893941}"/>
              </a:ext>
            </a:extLst>
          </p:cNvPr>
          <p:cNvSpPr txBox="1"/>
          <p:nvPr/>
        </p:nvSpPr>
        <p:spPr>
          <a:xfrm>
            <a:off x="6941820" y="4430967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Perplexity:</a:t>
            </a:r>
            <a:endParaRPr kumimoji="1"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384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9CBD30-87EF-88A0-21EF-3DCAD3CC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Perplexity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 geometric mean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0D508EC-AA40-134E-E799-A305851B57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以生成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10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個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tokens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為例 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前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9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個機率值都是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0.9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，最後一個機率值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0.1):</a:t>
                </a:r>
              </a:p>
              <a:p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算數平均數：</a:t>
                </a:r>
                <a:r>
                  <a:rPr lang="en-US" altLang="zh-TW" sz="1800" kern="100" dirty="0">
                    <a:effectLst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(0.9∗9+0.0001)/10 = 0.81001</m:t>
                    </m:r>
                  </m:oMath>
                </a14:m>
                <a:endParaRPr lang="zh-TW" altLang="zh-TW" sz="2400" kern="100" dirty="0">
                  <a:effectLst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2400" kern="100" dirty="0">
                    <a:effectLst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幾何平均數：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zh-TW" altLang="zh-TW" sz="24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10</m:t>
                        </m:r>
                      </m:deg>
                      <m:e>
                        <m:sSup>
                          <m:sSupPr>
                            <m:ctrlPr>
                              <a:rPr lang="zh-TW" altLang="zh-TW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0.9</m:t>
                            </m:r>
                          </m:e>
                          <m:sup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∗0.</m:t>
                        </m:r>
                        <m:r>
                          <a:rPr lang="en-US" altLang="zh-TW" sz="2400" b="0" i="1" kern="100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000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rad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=0.3621</m:t>
                    </m:r>
                  </m:oMath>
                </a14:m>
                <a:endParaRPr kumimoji="1" lang="en-US" altLang="zh-TW" sz="24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0D508EC-AA40-134E-E799-A305851B57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42" t="-22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76E5F0-8B8B-EB59-FE1C-B965CC94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6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84586-11C4-BA93-A981-4D4BD5034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 (Bilingual Evaluation Understudy)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D9067A-32E3-7DCF-BFA2-C45FEB28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FE78761-E713-4450-21A6-A1077D328E06}"/>
              </a:ext>
            </a:extLst>
          </p:cNvPr>
          <p:cNvSpPr txBox="1"/>
          <p:nvPr/>
        </p:nvSpPr>
        <p:spPr>
          <a:xfrm>
            <a:off x="1021128" y="1644459"/>
            <a:ext cx="10149744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 word-based metric.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It is very sensitive to word tokenization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Core concept: Compute </a:t>
            </a:r>
            <a:r>
              <a:rPr kumimoji="1" lang="en-US" altLang="zh-TW" sz="2400" dirty="0">
                <a:solidFill>
                  <a:srgbClr val="FF0000"/>
                </a:solidFill>
              </a:rPr>
              <a:t>precision</a:t>
            </a:r>
            <a:r>
              <a:rPr kumimoji="1" lang="en-US" altLang="zh-TW" sz="2400" dirty="0"/>
              <a:t> for n-grams: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Unigrams -&gt; BLEU-1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Bigrams -&gt; BLEU-2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Trigrams -&gt; BLEU-3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4-grams -&gt; BLEU-4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E68562-35F8-96AB-46BB-30D70310CBBE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6E50A75-F4C7-ECBF-BF61-3B09D7609EA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4A6925-C73D-EE19-6286-67C45D48785D}"/>
              </a:ext>
            </a:extLst>
          </p:cNvPr>
          <p:cNvSpPr txBox="1"/>
          <p:nvPr/>
        </p:nvSpPr>
        <p:spPr>
          <a:xfrm>
            <a:off x="9173740" y="1479823"/>
            <a:ext cx="246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常用於機器翻譯</a:t>
            </a:r>
          </a:p>
        </p:txBody>
      </p:sp>
    </p:spTree>
    <p:extLst>
      <p:ext uri="{BB962C8B-B14F-4D97-AF65-F5344CB8AC3E}">
        <p14:creationId xmlns:p14="http://schemas.microsoft.com/office/powerpoint/2010/main" val="2424158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B7C12-6538-046A-417D-3DE3EEBA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Precision and Recall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6AA48E-4D14-8855-A8F4-0EC391A99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1F6E8AA-BFAA-2F78-B901-674D9225EDD9}"/>
                  </a:ext>
                </a:extLst>
              </p:cNvPr>
              <p:cNvSpPr txBox="1"/>
              <p:nvPr/>
            </p:nvSpPr>
            <p:spPr>
              <a:xfrm>
                <a:off x="1251752" y="2281561"/>
                <a:ext cx="5850961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Precision</m:t>
                      </m:r>
                      <m:r>
                        <m:rPr>
                          <m:nor/>
                        </m:rP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Relevant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retrieved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instances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retrieved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instances</m:t>
                          </m:r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1F6E8AA-BFAA-2F78-B901-674D9225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52" y="2281561"/>
                <a:ext cx="5850961" cy="701410"/>
              </a:xfrm>
              <a:prstGeom prst="rect">
                <a:avLst/>
              </a:prstGeom>
              <a:blipFill>
                <a:blip r:embed="rId2"/>
                <a:stretch>
                  <a:fillRect l="-649" t="-8929" r="-649" b="-30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D4F1B99-A9EC-C36E-4CF0-D724907CDA8B}"/>
                  </a:ext>
                </a:extLst>
              </p:cNvPr>
              <p:cNvSpPr txBox="1"/>
              <p:nvPr/>
            </p:nvSpPr>
            <p:spPr>
              <a:xfrm>
                <a:off x="1251752" y="3750744"/>
                <a:ext cx="5418150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ecall</m:t>
                      </m:r>
                      <m:r>
                        <m:rPr>
                          <m:nor/>
                        </m:rP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Relevant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retrieved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instances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relevant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instances</m:t>
                          </m:r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D4F1B99-A9EC-C36E-4CF0-D724907CD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52" y="3750744"/>
                <a:ext cx="5418150" cy="701410"/>
              </a:xfrm>
              <a:prstGeom prst="rect">
                <a:avLst/>
              </a:prstGeom>
              <a:blipFill>
                <a:blip r:embed="rId3"/>
                <a:stretch>
                  <a:fillRect l="-701" t="-8929" r="-701" b="-30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BF2AED31-CAA2-8996-FE92-A9A924B50804}"/>
              </a:ext>
            </a:extLst>
          </p:cNvPr>
          <p:cNvSpPr txBox="1"/>
          <p:nvPr/>
        </p:nvSpPr>
        <p:spPr>
          <a:xfrm>
            <a:off x="7625917" y="2690352"/>
            <a:ext cx="2618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by a model</a:t>
            </a:r>
            <a:endParaRPr kumimoji="1"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A38D22E-EDC3-19A9-5117-4E7DFB241DAD}"/>
              </a:ext>
            </a:extLst>
          </p:cNvPr>
          <p:cNvSpPr txBox="1"/>
          <p:nvPr/>
        </p:nvSpPr>
        <p:spPr>
          <a:xfrm>
            <a:off x="7625916" y="4170521"/>
            <a:ext cx="2618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Ground-truths</a:t>
            </a:r>
            <a:endParaRPr kumimoji="1"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462F330B-4AAB-4157-5A09-BC7A460AA8CB}"/>
              </a:ext>
            </a:extLst>
          </p:cNvPr>
          <p:cNvCxnSpPr>
            <a:cxnSpLocks/>
          </p:cNvCxnSpPr>
          <p:nvPr/>
        </p:nvCxnSpPr>
        <p:spPr>
          <a:xfrm flipH="1">
            <a:off x="6516210" y="2863847"/>
            <a:ext cx="10386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A6787D73-6B32-0F6A-6C55-206E7CBD3750}"/>
              </a:ext>
            </a:extLst>
          </p:cNvPr>
          <p:cNvCxnSpPr>
            <a:cxnSpLocks/>
          </p:cNvCxnSpPr>
          <p:nvPr/>
        </p:nvCxnSpPr>
        <p:spPr>
          <a:xfrm flipH="1">
            <a:off x="6516209" y="4370576"/>
            <a:ext cx="10386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2FA45E9-D87D-F39A-3F82-7CF9CB2AC5D4}"/>
              </a:ext>
            </a:extLst>
          </p:cNvPr>
          <p:cNvSpPr txBox="1"/>
          <p:nvPr/>
        </p:nvSpPr>
        <p:spPr>
          <a:xfrm>
            <a:off x="1251752" y="5227747"/>
            <a:ext cx="8957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Relevant and retrieved instances: </a:t>
            </a:r>
            <a:r>
              <a:rPr kumimoji="1"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Intersection</a:t>
            </a:r>
            <a:r>
              <a:rPr kumimoji="1"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predictions and ground-truths</a:t>
            </a:r>
            <a:endParaRPr kumimoji="1"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B46CAA9-0338-E9D6-2904-E3119716B3A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6697334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1270</TotalTime>
  <Words>3894</Words>
  <Application>Microsoft Macintosh PowerPoint</Application>
  <PresentationFormat>寬螢幕</PresentationFormat>
  <Paragraphs>583</Paragraphs>
  <Slides>49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7" baseType="lpstr">
      <vt:lpstr>Microsoft JhengHei</vt:lpstr>
      <vt:lpstr>Arial</vt:lpstr>
      <vt:lpstr>Calibri</vt:lpstr>
      <vt:lpstr>Calibri Light</vt:lpstr>
      <vt:lpstr>Cambria Math</vt:lpstr>
      <vt:lpstr>Roboto</vt:lpstr>
      <vt:lpstr>Times New Roman</vt:lpstr>
      <vt:lpstr>回顧</vt:lpstr>
      <vt:lpstr>自然語言處理與應用 Natural Language Processing and Applications</vt:lpstr>
      <vt:lpstr>Evaluations</vt:lpstr>
      <vt:lpstr>How to evaluate natural language generation? </vt:lpstr>
      <vt:lpstr>[Recap] Language Modeling</vt:lpstr>
      <vt:lpstr>[Recap] Language Modeling and Cross-entropy</vt:lpstr>
      <vt:lpstr>(Recap) Perplexity</vt:lpstr>
      <vt:lpstr>Perplexity and geometric mean</vt:lpstr>
      <vt:lpstr>BLEU (Bilingual Evaluation Understudy)</vt:lpstr>
      <vt:lpstr>Precision and Recall</vt:lpstr>
      <vt:lpstr>Calculation of BLEU Score (Example)</vt:lpstr>
      <vt:lpstr>Calculation of BLEU Score (Example)</vt:lpstr>
      <vt:lpstr>Why should we use modified precision?</vt:lpstr>
      <vt:lpstr>Calculation of BLEU Score (Example)</vt:lpstr>
      <vt:lpstr>Calculation of BLEU Score (Example)</vt:lpstr>
      <vt:lpstr>Calculation of BLEU Score (Example)</vt:lpstr>
      <vt:lpstr>Calculation of BLEU Score (Example)</vt:lpstr>
      <vt:lpstr>Calculation of BLEU Score (Example)</vt:lpstr>
      <vt:lpstr>Calculation of BLEU Score (Example)</vt:lpstr>
      <vt:lpstr>Formula of BLEU Score (1)</vt:lpstr>
      <vt:lpstr>Formula of BLEU Score (2)</vt:lpstr>
      <vt:lpstr>What we’ve learned BLEU so far </vt:lpstr>
      <vt:lpstr>Brevity Penalty (BP)</vt:lpstr>
      <vt:lpstr>ROUGE Score</vt:lpstr>
      <vt:lpstr>ROUGE-1 Example</vt:lpstr>
      <vt:lpstr>ROUGE-2 Example</vt:lpstr>
      <vt:lpstr>ROUGE-L Example</vt:lpstr>
      <vt:lpstr>ROUGE-L Example</vt:lpstr>
      <vt:lpstr>Why do we need BLEU and ROUGE?</vt:lpstr>
      <vt:lpstr>Comparison for Human and Automatic Evaluations (e.g., BLEU and ROUGE)</vt:lpstr>
      <vt:lpstr>Issue of BLEU and ROUGE</vt:lpstr>
      <vt:lpstr>(Recap) BERT: Bidirectional Encoder Representations from Transformers</vt:lpstr>
      <vt:lpstr>BERTScore – Overview</vt:lpstr>
      <vt:lpstr>BERTScore – Steps</vt:lpstr>
      <vt:lpstr>BERTScore – Steps</vt:lpstr>
      <vt:lpstr>BERTScore – Importance Weighting</vt:lpstr>
      <vt:lpstr>Summary of BERTScore</vt:lpstr>
      <vt:lpstr>BLEURT – Quick Introduction</vt:lpstr>
      <vt:lpstr>BLEURT – Motivations</vt:lpstr>
      <vt:lpstr>Training on Human Ratings </vt:lpstr>
      <vt:lpstr>BLEURT – Steps</vt:lpstr>
      <vt:lpstr>Random masking</vt:lpstr>
      <vt:lpstr>Backtranslation</vt:lpstr>
      <vt:lpstr>Dropping words randomly</vt:lpstr>
      <vt:lpstr>BLEURT – Step 3</vt:lpstr>
      <vt:lpstr>Task 4: Backtranslation Likelihood</vt:lpstr>
      <vt:lpstr>Task 5 and Task 6</vt:lpstr>
      <vt:lpstr>BLEURT – Final Step</vt:lpstr>
      <vt:lpstr>Summary of BLEURT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149</cp:revision>
  <dcterms:created xsi:type="dcterms:W3CDTF">2025-02-07T09:05:59Z</dcterms:created>
  <dcterms:modified xsi:type="dcterms:W3CDTF">2025-04-20T16:48:00Z</dcterms:modified>
</cp:coreProperties>
</file>